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9" r:id="rId6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914D8-8E48-4A57-979D-9E4BC244805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nl-BE"/>
        </a:p>
      </dgm:t>
    </dgm:pt>
    <dgm:pt modelId="{7F3B6611-8DBE-4779-8DAB-EA90872E5D8E}">
      <dgm:prSet phldrT="[Tekst]"/>
      <dgm:spPr/>
      <dgm:t>
        <a:bodyPr/>
        <a:lstStyle/>
        <a:p>
          <a:r>
            <a:rPr lang="nl-BE" dirty="0" smtClean="0"/>
            <a:t>bejegening</a:t>
          </a:r>
          <a:endParaRPr lang="nl-BE" dirty="0"/>
        </a:p>
      </dgm:t>
    </dgm:pt>
    <dgm:pt modelId="{0041C722-9F4A-4A03-A7AE-0CF89FEEF7AC}" type="parTrans" cxnId="{A88C96EF-E8BF-4386-B3BC-50E3A16B802E}">
      <dgm:prSet/>
      <dgm:spPr/>
      <dgm:t>
        <a:bodyPr/>
        <a:lstStyle/>
        <a:p>
          <a:endParaRPr lang="nl-BE"/>
        </a:p>
      </dgm:t>
    </dgm:pt>
    <dgm:pt modelId="{1DBC130A-4719-4508-8889-C9D5B93FA958}" type="sibTrans" cxnId="{A88C96EF-E8BF-4386-B3BC-50E3A16B802E}">
      <dgm:prSet/>
      <dgm:spPr/>
      <dgm:t>
        <a:bodyPr/>
        <a:lstStyle/>
        <a:p>
          <a:endParaRPr lang="nl-BE"/>
        </a:p>
      </dgm:t>
    </dgm:pt>
    <dgm:pt modelId="{4C6614EB-879A-4A0B-9590-8AE08E8BA77E}">
      <dgm:prSet phldrT="[Tekst]"/>
      <dgm:spPr/>
      <dgm:t>
        <a:bodyPr/>
        <a:lstStyle/>
        <a:p>
          <a:r>
            <a:rPr lang="nl-BE" dirty="0" smtClean="0"/>
            <a:t>beïnvloeding</a:t>
          </a:r>
          <a:endParaRPr lang="nl-BE" dirty="0"/>
        </a:p>
      </dgm:t>
    </dgm:pt>
    <dgm:pt modelId="{B3D0F8F0-F262-4454-A419-8BD59F213DA0}" type="parTrans" cxnId="{FC50BFF2-81DF-44AB-B51D-5BE917612019}">
      <dgm:prSet/>
      <dgm:spPr/>
      <dgm:t>
        <a:bodyPr/>
        <a:lstStyle/>
        <a:p>
          <a:endParaRPr lang="nl-BE"/>
        </a:p>
      </dgm:t>
    </dgm:pt>
    <dgm:pt modelId="{92EA3C61-2A3B-49B1-A25F-7832ED304108}" type="sibTrans" cxnId="{FC50BFF2-81DF-44AB-B51D-5BE917612019}">
      <dgm:prSet/>
      <dgm:spPr/>
      <dgm:t>
        <a:bodyPr/>
        <a:lstStyle/>
        <a:p>
          <a:endParaRPr lang="nl-BE"/>
        </a:p>
      </dgm:t>
    </dgm:pt>
    <dgm:pt modelId="{C35678F2-CC19-4130-A5CE-B890B2121F20}">
      <dgm:prSet phldrT="[Tekst]"/>
      <dgm:spPr/>
      <dgm:t>
        <a:bodyPr/>
        <a:lstStyle/>
        <a:p>
          <a:r>
            <a:rPr lang="nl-BE" dirty="0" smtClean="0"/>
            <a:t>luisteren</a:t>
          </a:r>
          <a:endParaRPr lang="nl-BE" dirty="0"/>
        </a:p>
      </dgm:t>
    </dgm:pt>
    <dgm:pt modelId="{7A5DC3A0-79DE-43CA-8A79-E94D068363AA}" type="parTrans" cxnId="{FD2D2C40-E5D8-42FA-9230-0D47E21A5DED}">
      <dgm:prSet/>
      <dgm:spPr/>
      <dgm:t>
        <a:bodyPr/>
        <a:lstStyle/>
        <a:p>
          <a:endParaRPr lang="nl-BE"/>
        </a:p>
      </dgm:t>
    </dgm:pt>
    <dgm:pt modelId="{C0D5F06D-3870-4AD1-99BB-575219068C77}" type="sibTrans" cxnId="{FD2D2C40-E5D8-42FA-9230-0D47E21A5DED}">
      <dgm:prSet/>
      <dgm:spPr/>
      <dgm:t>
        <a:bodyPr/>
        <a:lstStyle/>
        <a:p>
          <a:endParaRPr lang="nl-BE"/>
        </a:p>
      </dgm:t>
    </dgm:pt>
    <dgm:pt modelId="{E9CA2AAC-32B9-47CA-9CDF-51C1863A9E16}">
      <dgm:prSet phldrT="[Tekst]"/>
      <dgm:spPr/>
      <dgm:t>
        <a:bodyPr/>
        <a:lstStyle/>
        <a:p>
          <a:r>
            <a:rPr lang="nl-BE" dirty="0" smtClean="0"/>
            <a:t>Toegankelijkheid en zelfexpressie</a:t>
          </a:r>
          <a:endParaRPr lang="nl-BE" dirty="0"/>
        </a:p>
      </dgm:t>
    </dgm:pt>
    <dgm:pt modelId="{C3543C2A-C6F6-4F32-AC0C-A92FDA1C4D06}" type="parTrans" cxnId="{121F5B3D-3E88-480C-86B9-5942FD7BF52C}">
      <dgm:prSet/>
      <dgm:spPr/>
      <dgm:t>
        <a:bodyPr/>
        <a:lstStyle/>
        <a:p>
          <a:endParaRPr lang="nl-BE"/>
        </a:p>
      </dgm:t>
    </dgm:pt>
    <dgm:pt modelId="{37E95AE8-5A32-4570-857D-71A88BD8FB15}" type="sibTrans" cxnId="{121F5B3D-3E88-480C-86B9-5942FD7BF52C}">
      <dgm:prSet/>
      <dgm:spPr/>
      <dgm:t>
        <a:bodyPr/>
        <a:lstStyle/>
        <a:p>
          <a:endParaRPr lang="nl-BE"/>
        </a:p>
      </dgm:t>
    </dgm:pt>
    <dgm:pt modelId="{378909EB-D92D-4823-88C2-1E2906269968}">
      <dgm:prSet phldrT="[Tekst]"/>
      <dgm:spPr/>
      <dgm:t>
        <a:bodyPr/>
        <a:lstStyle/>
        <a:p>
          <a:r>
            <a:rPr lang="nl-BE" dirty="0" smtClean="0"/>
            <a:t>opties</a:t>
          </a:r>
          <a:endParaRPr lang="nl-BE" dirty="0"/>
        </a:p>
      </dgm:t>
    </dgm:pt>
    <dgm:pt modelId="{A7D1A4D7-F445-4F46-9ADA-B2C334FFF685}" type="parTrans" cxnId="{0D9C9B5E-9485-4214-A9B5-B9065F3F8961}">
      <dgm:prSet/>
      <dgm:spPr/>
      <dgm:t>
        <a:bodyPr/>
        <a:lstStyle/>
        <a:p>
          <a:endParaRPr lang="nl-BE"/>
        </a:p>
      </dgm:t>
    </dgm:pt>
    <dgm:pt modelId="{B1784C8B-B2E9-4E43-8746-60B01BB5C22C}" type="sibTrans" cxnId="{0D9C9B5E-9485-4214-A9B5-B9065F3F8961}">
      <dgm:prSet/>
      <dgm:spPr/>
      <dgm:t>
        <a:bodyPr/>
        <a:lstStyle/>
        <a:p>
          <a:endParaRPr lang="nl-BE"/>
        </a:p>
      </dgm:t>
    </dgm:pt>
    <dgm:pt modelId="{1C485130-7927-4741-B663-9BBE678633BE}" type="pres">
      <dgm:prSet presAssocID="{4B6914D8-8E48-4A57-979D-9E4BC2448051}" presName="cycle" presStyleCnt="0">
        <dgm:presLayoutVars>
          <dgm:chMax val="1"/>
          <dgm:dir/>
          <dgm:animLvl val="ctr"/>
          <dgm:resizeHandles val="exact"/>
        </dgm:presLayoutVars>
      </dgm:prSet>
      <dgm:spPr/>
      <dgm:t>
        <a:bodyPr/>
        <a:lstStyle/>
        <a:p>
          <a:endParaRPr lang="nl-BE"/>
        </a:p>
      </dgm:t>
    </dgm:pt>
    <dgm:pt modelId="{97741B12-987B-4C9D-996B-60D8F93EB7CA}" type="pres">
      <dgm:prSet presAssocID="{7F3B6611-8DBE-4779-8DAB-EA90872E5D8E}" presName="centerShape" presStyleLbl="node0" presStyleIdx="0" presStyleCnt="1"/>
      <dgm:spPr/>
      <dgm:t>
        <a:bodyPr/>
        <a:lstStyle/>
        <a:p>
          <a:endParaRPr lang="nl-BE"/>
        </a:p>
      </dgm:t>
    </dgm:pt>
    <dgm:pt modelId="{E57FC748-BD2D-43C2-A219-CE25528DE6EB}" type="pres">
      <dgm:prSet presAssocID="{B3D0F8F0-F262-4454-A419-8BD59F213DA0}" presName="Name9" presStyleLbl="parChTrans1D2" presStyleIdx="0" presStyleCnt="4"/>
      <dgm:spPr/>
      <dgm:t>
        <a:bodyPr/>
        <a:lstStyle/>
        <a:p>
          <a:endParaRPr lang="nl-BE"/>
        </a:p>
      </dgm:t>
    </dgm:pt>
    <dgm:pt modelId="{63A5BC55-34AE-488A-8125-A057FD08D65B}" type="pres">
      <dgm:prSet presAssocID="{B3D0F8F0-F262-4454-A419-8BD59F213DA0}" presName="connTx" presStyleLbl="parChTrans1D2" presStyleIdx="0" presStyleCnt="4"/>
      <dgm:spPr/>
      <dgm:t>
        <a:bodyPr/>
        <a:lstStyle/>
        <a:p>
          <a:endParaRPr lang="nl-BE"/>
        </a:p>
      </dgm:t>
    </dgm:pt>
    <dgm:pt modelId="{7F22DB8C-727E-412C-8B22-77D5DC8D1B12}" type="pres">
      <dgm:prSet presAssocID="{4C6614EB-879A-4A0B-9590-8AE08E8BA77E}" presName="node" presStyleLbl="node1" presStyleIdx="0" presStyleCnt="4" custScaleX="124879" custScaleY="154566">
        <dgm:presLayoutVars>
          <dgm:bulletEnabled val="1"/>
        </dgm:presLayoutVars>
      </dgm:prSet>
      <dgm:spPr/>
      <dgm:t>
        <a:bodyPr/>
        <a:lstStyle/>
        <a:p>
          <a:endParaRPr lang="nl-BE"/>
        </a:p>
      </dgm:t>
    </dgm:pt>
    <dgm:pt modelId="{66C767F2-C1B5-44B5-8B69-34E988999A70}" type="pres">
      <dgm:prSet presAssocID="{7A5DC3A0-79DE-43CA-8A79-E94D068363AA}" presName="Name9" presStyleLbl="parChTrans1D2" presStyleIdx="1" presStyleCnt="4"/>
      <dgm:spPr/>
      <dgm:t>
        <a:bodyPr/>
        <a:lstStyle/>
        <a:p>
          <a:endParaRPr lang="nl-BE"/>
        </a:p>
      </dgm:t>
    </dgm:pt>
    <dgm:pt modelId="{49FB0469-675D-4782-998D-E3CB660DAF06}" type="pres">
      <dgm:prSet presAssocID="{7A5DC3A0-79DE-43CA-8A79-E94D068363AA}" presName="connTx" presStyleLbl="parChTrans1D2" presStyleIdx="1" presStyleCnt="4"/>
      <dgm:spPr/>
      <dgm:t>
        <a:bodyPr/>
        <a:lstStyle/>
        <a:p>
          <a:endParaRPr lang="nl-BE"/>
        </a:p>
      </dgm:t>
    </dgm:pt>
    <dgm:pt modelId="{765B69C3-71E3-4073-B1BA-C935F98D4C56}" type="pres">
      <dgm:prSet presAssocID="{C35678F2-CC19-4130-A5CE-B890B2121F20}" presName="node" presStyleLbl="node1" presStyleIdx="1" presStyleCnt="4" custScaleX="122933" custScaleY="161880">
        <dgm:presLayoutVars>
          <dgm:bulletEnabled val="1"/>
        </dgm:presLayoutVars>
      </dgm:prSet>
      <dgm:spPr/>
      <dgm:t>
        <a:bodyPr/>
        <a:lstStyle/>
        <a:p>
          <a:endParaRPr lang="nl-BE"/>
        </a:p>
      </dgm:t>
    </dgm:pt>
    <dgm:pt modelId="{E325BB8D-13C4-4B14-821D-9AAA2378CF8E}" type="pres">
      <dgm:prSet presAssocID="{C3543C2A-C6F6-4F32-AC0C-A92FDA1C4D06}" presName="Name9" presStyleLbl="parChTrans1D2" presStyleIdx="2" presStyleCnt="4"/>
      <dgm:spPr/>
      <dgm:t>
        <a:bodyPr/>
        <a:lstStyle/>
        <a:p>
          <a:endParaRPr lang="nl-BE"/>
        </a:p>
      </dgm:t>
    </dgm:pt>
    <dgm:pt modelId="{243F2A0B-531C-42B6-8D9B-24CF5173B1E4}" type="pres">
      <dgm:prSet presAssocID="{C3543C2A-C6F6-4F32-AC0C-A92FDA1C4D06}" presName="connTx" presStyleLbl="parChTrans1D2" presStyleIdx="2" presStyleCnt="4"/>
      <dgm:spPr/>
      <dgm:t>
        <a:bodyPr/>
        <a:lstStyle/>
        <a:p>
          <a:endParaRPr lang="nl-BE"/>
        </a:p>
      </dgm:t>
    </dgm:pt>
    <dgm:pt modelId="{A79A97AB-F01F-4CD3-8F9E-74F09C6A433C}" type="pres">
      <dgm:prSet presAssocID="{E9CA2AAC-32B9-47CA-9CDF-51C1863A9E16}" presName="node" presStyleLbl="node1" presStyleIdx="2" presStyleCnt="4" custScaleX="106024" custScaleY="151337">
        <dgm:presLayoutVars>
          <dgm:bulletEnabled val="1"/>
        </dgm:presLayoutVars>
      </dgm:prSet>
      <dgm:spPr/>
      <dgm:t>
        <a:bodyPr/>
        <a:lstStyle/>
        <a:p>
          <a:endParaRPr lang="nl-BE"/>
        </a:p>
      </dgm:t>
    </dgm:pt>
    <dgm:pt modelId="{C6B16221-8515-4185-BF26-82F489D779C7}" type="pres">
      <dgm:prSet presAssocID="{A7D1A4D7-F445-4F46-9ADA-B2C334FFF685}" presName="Name9" presStyleLbl="parChTrans1D2" presStyleIdx="3" presStyleCnt="4"/>
      <dgm:spPr/>
      <dgm:t>
        <a:bodyPr/>
        <a:lstStyle/>
        <a:p>
          <a:endParaRPr lang="nl-BE"/>
        </a:p>
      </dgm:t>
    </dgm:pt>
    <dgm:pt modelId="{E548BD83-7A28-4396-A7F9-8DD377090618}" type="pres">
      <dgm:prSet presAssocID="{A7D1A4D7-F445-4F46-9ADA-B2C334FFF685}" presName="connTx" presStyleLbl="parChTrans1D2" presStyleIdx="3" presStyleCnt="4"/>
      <dgm:spPr/>
      <dgm:t>
        <a:bodyPr/>
        <a:lstStyle/>
        <a:p>
          <a:endParaRPr lang="nl-BE"/>
        </a:p>
      </dgm:t>
    </dgm:pt>
    <dgm:pt modelId="{2835D017-4B75-4FA6-9C66-B2D5762445FE}" type="pres">
      <dgm:prSet presAssocID="{378909EB-D92D-4823-88C2-1E2906269968}" presName="node" presStyleLbl="node1" presStyleIdx="3" presStyleCnt="4" custScaleX="116985" custScaleY="161880">
        <dgm:presLayoutVars>
          <dgm:bulletEnabled val="1"/>
        </dgm:presLayoutVars>
      </dgm:prSet>
      <dgm:spPr/>
      <dgm:t>
        <a:bodyPr/>
        <a:lstStyle/>
        <a:p>
          <a:endParaRPr lang="nl-BE"/>
        </a:p>
      </dgm:t>
    </dgm:pt>
  </dgm:ptLst>
  <dgm:cxnLst>
    <dgm:cxn modelId="{6D126353-2E5F-4EC3-AEDC-B69BE98D6EE6}" type="presOf" srcId="{378909EB-D92D-4823-88C2-1E2906269968}" destId="{2835D017-4B75-4FA6-9C66-B2D5762445FE}" srcOrd="0" destOrd="0" presId="urn:microsoft.com/office/officeart/2005/8/layout/radial1"/>
    <dgm:cxn modelId="{0D9C9B5E-9485-4214-A9B5-B9065F3F8961}" srcId="{7F3B6611-8DBE-4779-8DAB-EA90872E5D8E}" destId="{378909EB-D92D-4823-88C2-1E2906269968}" srcOrd="3" destOrd="0" parTransId="{A7D1A4D7-F445-4F46-9ADA-B2C334FFF685}" sibTransId="{B1784C8B-B2E9-4E43-8746-60B01BB5C22C}"/>
    <dgm:cxn modelId="{33DF35FD-7367-4645-80D7-410F95883380}" type="presOf" srcId="{4B6914D8-8E48-4A57-979D-9E4BC2448051}" destId="{1C485130-7927-4741-B663-9BBE678633BE}" srcOrd="0" destOrd="0" presId="urn:microsoft.com/office/officeart/2005/8/layout/radial1"/>
    <dgm:cxn modelId="{FC50BFF2-81DF-44AB-B51D-5BE917612019}" srcId="{7F3B6611-8DBE-4779-8DAB-EA90872E5D8E}" destId="{4C6614EB-879A-4A0B-9590-8AE08E8BA77E}" srcOrd="0" destOrd="0" parTransId="{B3D0F8F0-F262-4454-A419-8BD59F213DA0}" sibTransId="{92EA3C61-2A3B-49B1-A25F-7832ED304108}"/>
    <dgm:cxn modelId="{A88C96EF-E8BF-4386-B3BC-50E3A16B802E}" srcId="{4B6914D8-8E48-4A57-979D-9E4BC2448051}" destId="{7F3B6611-8DBE-4779-8DAB-EA90872E5D8E}" srcOrd="0" destOrd="0" parTransId="{0041C722-9F4A-4A03-A7AE-0CF89FEEF7AC}" sibTransId="{1DBC130A-4719-4508-8889-C9D5B93FA958}"/>
    <dgm:cxn modelId="{603987F6-51A6-423E-A668-8A7885BB250C}" type="presOf" srcId="{4C6614EB-879A-4A0B-9590-8AE08E8BA77E}" destId="{7F22DB8C-727E-412C-8B22-77D5DC8D1B12}" srcOrd="0" destOrd="0" presId="urn:microsoft.com/office/officeart/2005/8/layout/radial1"/>
    <dgm:cxn modelId="{97499E20-D845-42D9-A26A-39870169BCB3}" type="presOf" srcId="{A7D1A4D7-F445-4F46-9ADA-B2C334FFF685}" destId="{E548BD83-7A28-4396-A7F9-8DD377090618}" srcOrd="1" destOrd="0" presId="urn:microsoft.com/office/officeart/2005/8/layout/radial1"/>
    <dgm:cxn modelId="{7C471ACE-1C91-4B0E-8503-113B6C1BE6B8}" type="presOf" srcId="{7F3B6611-8DBE-4779-8DAB-EA90872E5D8E}" destId="{97741B12-987B-4C9D-996B-60D8F93EB7CA}" srcOrd="0" destOrd="0" presId="urn:microsoft.com/office/officeart/2005/8/layout/radial1"/>
    <dgm:cxn modelId="{6F358C6A-0A64-4612-B327-5AA58AEEF046}" type="presOf" srcId="{C35678F2-CC19-4130-A5CE-B890B2121F20}" destId="{765B69C3-71E3-4073-B1BA-C935F98D4C56}" srcOrd="0" destOrd="0" presId="urn:microsoft.com/office/officeart/2005/8/layout/radial1"/>
    <dgm:cxn modelId="{121F5B3D-3E88-480C-86B9-5942FD7BF52C}" srcId="{7F3B6611-8DBE-4779-8DAB-EA90872E5D8E}" destId="{E9CA2AAC-32B9-47CA-9CDF-51C1863A9E16}" srcOrd="2" destOrd="0" parTransId="{C3543C2A-C6F6-4F32-AC0C-A92FDA1C4D06}" sibTransId="{37E95AE8-5A32-4570-857D-71A88BD8FB15}"/>
    <dgm:cxn modelId="{D81E5A9F-B3EF-425A-AB4B-170C75AF22EA}" type="presOf" srcId="{B3D0F8F0-F262-4454-A419-8BD59F213DA0}" destId="{E57FC748-BD2D-43C2-A219-CE25528DE6EB}" srcOrd="0" destOrd="0" presId="urn:microsoft.com/office/officeart/2005/8/layout/radial1"/>
    <dgm:cxn modelId="{445EC662-1910-4289-B08B-35C3359B5048}" type="presOf" srcId="{7A5DC3A0-79DE-43CA-8A79-E94D068363AA}" destId="{66C767F2-C1B5-44B5-8B69-34E988999A70}" srcOrd="0" destOrd="0" presId="urn:microsoft.com/office/officeart/2005/8/layout/radial1"/>
    <dgm:cxn modelId="{FD2D2C40-E5D8-42FA-9230-0D47E21A5DED}" srcId="{7F3B6611-8DBE-4779-8DAB-EA90872E5D8E}" destId="{C35678F2-CC19-4130-A5CE-B890B2121F20}" srcOrd="1" destOrd="0" parTransId="{7A5DC3A0-79DE-43CA-8A79-E94D068363AA}" sibTransId="{C0D5F06D-3870-4AD1-99BB-575219068C77}"/>
    <dgm:cxn modelId="{D349BC43-114B-4021-AE7E-1C1CCF8E2396}" type="presOf" srcId="{C3543C2A-C6F6-4F32-AC0C-A92FDA1C4D06}" destId="{243F2A0B-531C-42B6-8D9B-24CF5173B1E4}" srcOrd="1" destOrd="0" presId="urn:microsoft.com/office/officeart/2005/8/layout/radial1"/>
    <dgm:cxn modelId="{1980614D-13D9-4834-AAB0-25FF2145B609}" type="presOf" srcId="{A7D1A4D7-F445-4F46-9ADA-B2C334FFF685}" destId="{C6B16221-8515-4185-BF26-82F489D779C7}" srcOrd="0" destOrd="0" presId="urn:microsoft.com/office/officeart/2005/8/layout/radial1"/>
    <dgm:cxn modelId="{1D904122-AF42-46DE-941B-6A7BA4BA5EB6}" type="presOf" srcId="{7A5DC3A0-79DE-43CA-8A79-E94D068363AA}" destId="{49FB0469-675D-4782-998D-E3CB660DAF06}" srcOrd="1" destOrd="0" presId="urn:microsoft.com/office/officeart/2005/8/layout/radial1"/>
    <dgm:cxn modelId="{E92323A5-17CA-4A25-A3AC-81B9B01C14DD}" type="presOf" srcId="{E9CA2AAC-32B9-47CA-9CDF-51C1863A9E16}" destId="{A79A97AB-F01F-4CD3-8F9E-74F09C6A433C}" srcOrd="0" destOrd="0" presId="urn:microsoft.com/office/officeart/2005/8/layout/radial1"/>
    <dgm:cxn modelId="{D9926DD8-D350-4AA4-AF11-ABE170B5D366}" type="presOf" srcId="{C3543C2A-C6F6-4F32-AC0C-A92FDA1C4D06}" destId="{E325BB8D-13C4-4B14-821D-9AAA2378CF8E}" srcOrd="0" destOrd="0" presId="urn:microsoft.com/office/officeart/2005/8/layout/radial1"/>
    <dgm:cxn modelId="{F74EFEE2-054B-46ED-BB13-0B6E43845187}" type="presOf" srcId="{B3D0F8F0-F262-4454-A419-8BD59F213DA0}" destId="{63A5BC55-34AE-488A-8125-A057FD08D65B}" srcOrd="1" destOrd="0" presId="urn:microsoft.com/office/officeart/2005/8/layout/radial1"/>
    <dgm:cxn modelId="{9283CCF2-F902-40A3-93EE-6FD5A880B3FA}" type="presParOf" srcId="{1C485130-7927-4741-B663-9BBE678633BE}" destId="{97741B12-987B-4C9D-996B-60D8F93EB7CA}" srcOrd="0" destOrd="0" presId="urn:microsoft.com/office/officeart/2005/8/layout/radial1"/>
    <dgm:cxn modelId="{E7A4BE51-67B6-4C72-9E5E-463B1126AA57}" type="presParOf" srcId="{1C485130-7927-4741-B663-9BBE678633BE}" destId="{E57FC748-BD2D-43C2-A219-CE25528DE6EB}" srcOrd="1" destOrd="0" presId="urn:microsoft.com/office/officeart/2005/8/layout/radial1"/>
    <dgm:cxn modelId="{1076CE80-78E5-44B2-A6AE-A5D8481ECA3F}" type="presParOf" srcId="{E57FC748-BD2D-43C2-A219-CE25528DE6EB}" destId="{63A5BC55-34AE-488A-8125-A057FD08D65B}" srcOrd="0" destOrd="0" presId="urn:microsoft.com/office/officeart/2005/8/layout/radial1"/>
    <dgm:cxn modelId="{4536AA99-6BFA-443E-9594-AAFF9C3EE33A}" type="presParOf" srcId="{1C485130-7927-4741-B663-9BBE678633BE}" destId="{7F22DB8C-727E-412C-8B22-77D5DC8D1B12}" srcOrd="2" destOrd="0" presId="urn:microsoft.com/office/officeart/2005/8/layout/radial1"/>
    <dgm:cxn modelId="{87DE7FD0-C6F2-4D14-9F0E-67ECEEF92F9B}" type="presParOf" srcId="{1C485130-7927-4741-B663-9BBE678633BE}" destId="{66C767F2-C1B5-44B5-8B69-34E988999A70}" srcOrd="3" destOrd="0" presId="urn:microsoft.com/office/officeart/2005/8/layout/radial1"/>
    <dgm:cxn modelId="{4C4FBA2B-9B5B-43E1-BB19-0FA275244C7B}" type="presParOf" srcId="{66C767F2-C1B5-44B5-8B69-34E988999A70}" destId="{49FB0469-675D-4782-998D-E3CB660DAF06}" srcOrd="0" destOrd="0" presId="urn:microsoft.com/office/officeart/2005/8/layout/radial1"/>
    <dgm:cxn modelId="{589E0EF4-DDCD-4017-A661-92BDBC502D68}" type="presParOf" srcId="{1C485130-7927-4741-B663-9BBE678633BE}" destId="{765B69C3-71E3-4073-B1BA-C935F98D4C56}" srcOrd="4" destOrd="0" presId="urn:microsoft.com/office/officeart/2005/8/layout/radial1"/>
    <dgm:cxn modelId="{B3325E9F-360B-4068-A96A-E1C2CE9E82D0}" type="presParOf" srcId="{1C485130-7927-4741-B663-9BBE678633BE}" destId="{E325BB8D-13C4-4B14-821D-9AAA2378CF8E}" srcOrd="5" destOrd="0" presId="urn:microsoft.com/office/officeart/2005/8/layout/radial1"/>
    <dgm:cxn modelId="{FBFD36C3-3ADC-46A5-8637-7CF5ABE37701}" type="presParOf" srcId="{E325BB8D-13C4-4B14-821D-9AAA2378CF8E}" destId="{243F2A0B-531C-42B6-8D9B-24CF5173B1E4}" srcOrd="0" destOrd="0" presId="urn:microsoft.com/office/officeart/2005/8/layout/radial1"/>
    <dgm:cxn modelId="{30E88E8A-A98F-41BA-A2EC-43A64C7F18BD}" type="presParOf" srcId="{1C485130-7927-4741-B663-9BBE678633BE}" destId="{A79A97AB-F01F-4CD3-8F9E-74F09C6A433C}" srcOrd="6" destOrd="0" presId="urn:microsoft.com/office/officeart/2005/8/layout/radial1"/>
    <dgm:cxn modelId="{75819301-CC95-4F7B-B586-556E9BA3E5AA}" type="presParOf" srcId="{1C485130-7927-4741-B663-9BBE678633BE}" destId="{C6B16221-8515-4185-BF26-82F489D779C7}" srcOrd="7" destOrd="0" presId="urn:microsoft.com/office/officeart/2005/8/layout/radial1"/>
    <dgm:cxn modelId="{B85EB355-E53B-47D2-9C69-18E9A2C163FE}" type="presParOf" srcId="{C6B16221-8515-4185-BF26-82F489D779C7}" destId="{E548BD83-7A28-4396-A7F9-8DD377090618}" srcOrd="0" destOrd="0" presId="urn:microsoft.com/office/officeart/2005/8/layout/radial1"/>
    <dgm:cxn modelId="{D5AEC6DB-22E0-4244-8185-2E4FAAF0932D}" type="presParOf" srcId="{1C485130-7927-4741-B663-9BBE678633BE}" destId="{2835D017-4B75-4FA6-9C66-B2D5762445F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EC314480-041E-4856-8D1A-FA36E6551F63}" type="datetimeFigureOut">
              <a:rPr lang="nl-BE" smtClean="0"/>
              <a:t>7/05/2015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3295122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C314480-041E-4856-8D1A-FA36E6551F63}" type="datetimeFigureOut">
              <a:rPr lang="nl-BE" smtClean="0"/>
              <a:t>7/05/2015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371701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C314480-041E-4856-8D1A-FA36E6551F63}" type="datetimeFigureOut">
              <a:rPr lang="nl-BE" smtClean="0"/>
              <a:t>7/05/2015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277018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C314480-041E-4856-8D1A-FA36E6551F63}" type="datetimeFigureOut">
              <a:rPr lang="nl-BE" smtClean="0"/>
              <a:t>7/05/2015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233168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C314480-041E-4856-8D1A-FA36E6551F63}" type="datetimeFigureOut">
              <a:rPr lang="nl-BE" smtClean="0"/>
              <a:t>7/05/2015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94703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EC314480-041E-4856-8D1A-FA36E6551F63}" type="datetimeFigureOut">
              <a:rPr lang="nl-BE" smtClean="0"/>
              <a:t>7/05/2015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49944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EC314480-041E-4856-8D1A-FA36E6551F63}" type="datetimeFigureOut">
              <a:rPr lang="nl-BE" smtClean="0"/>
              <a:t>7/05/2015</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252176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EC314480-041E-4856-8D1A-FA36E6551F63}" type="datetimeFigureOut">
              <a:rPr lang="nl-BE" smtClean="0"/>
              <a:t>7/05/2015</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74436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C314480-041E-4856-8D1A-FA36E6551F63}" type="datetimeFigureOut">
              <a:rPr lang="nl-BE" smtClean="0"/>
              <a:t>7/05/2015</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370396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C314480-041E-4856-8D1A-FA36E6551F63}" type="datetimeFigureOut">
              <a:rPr lang="nl-BE" smtClean="0"/>
              <a:t>7/05/2015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207060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C314480-041E-4856-8D1A-FA36E6551F63}" type="datetimeFigureOut">
              <a:rPr lang="nl-BE" smtClean="0"/>
              <a:t>7/05/2015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829FEA4-F237-41A8-8454-88993AED6BD4}" type="slidenum">
              <a:rPr lang="nl-BE" smtClean="0"/>
              <a:t>‹nr.›</a:t>
            </a:fld>
            <a:endParaRPr lang="nl-BE"/>
          </a:p>
        </p:txBody>
      </p:sp>
    </p:spTree>
    <p:extLst>
      <p:ext uri="{BB962C8B-B14F-4D97-AF65-F5344CB8AC3E}">
        <p14:creationId xmlns:p14="http://schemas.microsoft.com/office/powerpoint/2010/main" val="385308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14480-041E-4856-8D1A-FA36E6551F63}" type="datetimeFigureOut">
              <a:rPr lang="nl-BE" smtClean="0"/>
              <a:t>7/05/2015</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9FEA4-F237-41A8-8454-88993AED6BD4}" type="slidenum">
              <a:rPr lang="nl-BE" smtClean="0"/>
              <a:t>‹nr.›</a:t>
            </a:fld>
            <a:endParaRPr lang="nl-BE"/>
          </a:p>
        </p:txBody>
      </p:sp>
    </p:spTree>
    <p:extLst>
      <p:ext uri="{BB962C8B-B14F-4D97-AF65-F5344CB8AC3E}">
        <p14:creationId xmlns:p14="http://schemas.microsoft.com/office/powerpoint/2010/main" val="176466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mail@CeSMOO.be" TargetMode="External"/><Relationship Id="rId2" Type="http://schemas.openxmlformats.org/officeDocument/2006/relationships/hyperlink" Target="http://www.cesmoo.b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22362"/>
            <a:ext cx="12192000" cy="3095953"/>
          </a:xfrm>
        </p:spPr>
        <p:txBody>
          <a:bodyPr>
            <a:normAutofit fontScale="90000"/>
          </a:bodyPr>
          <a:lstStyle/>
          <a:p>
            <a:r>
              <a:rPr lang="nl-BE" b="1" dirty="0" smtClean="0"/>
              <a:t/>
            </a:r>
            <a:br>
              <a:rPr lang="nl-BE" b="1" dirty="0" smtClean="0"/>
            </a:br>
            <a:r>
              <a:rPr lang="nl-BE" b="1" dirty="0"/>
              <a:t/>
            </a:r>
            <a:br>
              <a:rPr lang="nl-BE" b="1" dirty="0"/>
            </a:br>
            <a:r>
              <a:rPr lang="nl-BE" b="1" dirty="0" smtClean="0"/>
              <a:t>Een eerlijke kans</a:t>
            </a:r>
            <a:br>
              <a:rPr lang="nl-BE" b="1" dirty="0" smtClean="0"/>
            </a:br>
            <a:r>
              <a:rPr lang="nl-BE" b="1" dirty="0" smtClean="0"/>
              <a:t>Basisonderwijs voor kinderen in </a:t>
            </a:r>
            <a:r>
              <a:rPr lang="nl-BE" b="1" dirty="0" err="1" smtClean="0"/>
              <a:t>kansarmoede</a:t>
            </a:r>
            <a:r>
              <a:rPr lang="nl-BE" b="1" dirty="0" smtClean="0"/>
              <a:t/>
            </a:r>
            <a:br>
              <a:rPr lang="nl-BE" b="1" dirty="0" smtClean="0"/>
            </a:br>
            <a:r>
              <a:rPr lang="nl-BE" b="1" dirty="0"/>
              <a:t/>
            </a:r>
            <a:br>
              <a:rPr lang="nl-BE" b="1" dirty="0"/>
            </a:br>
            <a:r>
              <a:rPr lang="nl-BE" sz="4000" b="1" dirty="0" smtClean="0"/>
              <a:t>een project met mensen in </a:t>
            </a:r>
            <a:r>
              <a:rPr lang="nl-BE" sz="4000" b="1" dirty="0" err="1" smtClean="0"/>
              <a:t>kansarmoede</a:t>
            </a:r>
            <a:endParaRPr lang="nl-BE" sz="4000" b="1" dirty="0"/>
          </a:p>
        </p:txBody>
      </p:sp>
      <p:sp>
        <p:nvSpPr>
          <p:cNvPr id="3" name="Ondertitel 2"/>
          <p:cNvSpPr>
            <a:spLocks noGrp="1"/>
          </p:cNvSpPr>
          <p:nvPr>
            <p:ph type="subTitle" idx="1"/>
          </p:nvPr>
        </p:nvSpPr>
        <p:spPr>
          <a:xfrm>
            <a:off x="1524000" y="4218316"/>
            <a:ext cx="9144000" cy="1039483"/>
          </a:xfrm>
        </p:spPr>
        <p:txBody>
          <a:bodyPr/>
          <a:lstStyle/>
          <a:p>
            <a:endParaRPr lang="nl-BE" dirty="0" smtClean="0"/>
          </a:p>
          <a:p>
            <a:r>
              <a:rPr lang="nl-BE" dirty="0" smtClean="0"/>
              <a:t>Albert Janssens</a:t>
            </a:r>
            <a:endParaRPr lang="nl-BE" dirty="0"/>
          </a:p>
        </p:txBody>
      </p:sp>
    </p:spTree>
    <p:extLst>
      <p:ext uri="{BB962C8B-B14F-4D97-AF65-F5344CB8AC3E}">
        <p14:creationId xmlns:p14="http://schemas.microsoft.com/office/powerpoint/2010/main" val="32184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nvPr>
        </p:nvGraphicFramePr>
        <p:xfrm>
          <a:off x="1524001" y="1181899"/>
          <a:ext cx="9144001" cy="5676101"/>
        </p:xfrm>
        <a:graphic>
          <a:graphicData uri="http://schemas.openxmlformats.org/drawingml/2006/table">
            <a:tbl>
              <a:tblPr firstRow="1" firstCol="1" bandRow="1">
                <a:tableStyleId>{5C22544A-7EE6-4342-B048-85BDC9FD1C3A}</a:tableStyleId>
              </a:tblPr>
              <a:tblGrid>
                <a:gridCol w="6860978"/>
                <a:gridCol w="1241766"/>
                <a:gridCol w="1041257"/>
              </a:tblGrid>
              <a:tr h="743391">
                <a:tc>
                  <a:txBody>
                    <a:bodyPr/>
                    <a:lstStyle/>
                    <a:p>
                      <a:pPr>
                        <a:lnSpc>
                          <a:spcPct val="115000"/>
                        </a:lnSpc>
                        <a:spcAft>
                          <a:spcPts val="0"/>
                        </a:spcAft>
                      </a:pPr>
                      <a:r>
                        <a:rPr lang="nl-BE" sz="3200" dirty="0">
                          <a:effectLst/>
                        </a:rPr>
                        <a:t>kenmerk</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Aantal x genoemd</a:t>
                      </a:r>
                      <a:endParaRPr lang="nl-BE" sz="1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Uit … </a:t>
                      </a:r>
                    </a:p>
                    <a:p>
                      <a:pPr>
                        <a:lnSpc>
                          <a:spcPct val="115000"/>
                        </a:lnSpc>
                        <a:spcAft>
                          <a:spcPts val="0"/>
                        </a:spcAft>
                      </a:pPr>
                      <a:r>
                        <a:rPr lang="nl-BE" sz="1800" dirty="0">
                          <a:effectLst/>
                        </a:rPr>
                        <a:t>≠ scholen </a:t>
                      </a:r>
                      <a:endParaRPr lang="nl-BE" sz="1800" dirty="0">
                        <a:effectLst/>
                        <a:latin typeface="Verdana"/>
                        <a:ea typeface="Calibri"/>
                        <a:cs typeface="Times New Roman"/>
                      </a:endParaRPr>
                    </a:p>
                  </a:txBody>
                  <a:tcPr marL="68580" marR="68580" marT="0" marB="0"/>
                </a:tc>
              </a:tr>
              <a:tr h="493271">
                <a:tc>
                  <a:txBody>
                    <a:bodyPr/>
                    <a:lstStyle/>
                    <a:p>
                      <a:pPr>
                        <a:lnSpc>
                          <a:spcPct val="115000"/>
                        </a:lnSpc>
                        <a:spcAft>
                          <a:spcPts val="0"/>
                        </a:spcAft>
                      </a:pPr>
                      <a:r>
                        <a:rPr lang="nl-BE" sz="2800" dirty="0">
                          <a:effectLst/>
                        </a:rPr>
                        <a:t>Onverzorgde kledij</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51</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6</a:t>
                      </a:r>
                      <a:endParaRPr lang="nl-BE" sz="2800">
                        <a:effectLst/>
                        <a:latin typeface="Verdana"/>
                        <a:ea typeface="Calibri"/>
                        <a:cs typeface="Times New Roman"/>
                      </a:endParaRPr>
                    </a:p>
                  </a:txBody>
                  <a:tcPr marL="68580" marR="68580" marT="0" marB="0"/>
                </a:tc>
              </a:tr>
              <a:tr h="493271">
                <a:tc>
                  <a:txBody>
                    <a:bodyPr/>
                    <a:lstStyle/>
                    <a:p>
                      <a:pPr>
                        <a:lnSpc>
                          <a:spcPct val="115000"/>
                        </a:lnSpc>
                        <a:spcAft>
                          <a:spcPts val="0"/>
                        </a:spcAft>
                      </a:pPr>
                      <a:r>
                        <a:rPr lang="nl-BE" sz="2800" dirty="0">
                          <a:effectLst/>
                        </a:rPr>
                        <a:t>Sociale isolatie</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34</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7</a:t>
                      </a:r>
                      <a:endParaRPr lang="nl-BE" sz="2800">
                        <a:effectLst/>
                        <a:latin typeface="Verdana"/>
                        <a:ea typeface="Calibri"/>
                        <a:cs typeface="Times New Roman"/>
                      </a:endParaRPr>
                    </a:p>
                  </a:txBody>
                  <a:tcPr marL="68580" marR="68580" marT="0" marB="0"/>
                </a:tc>
              </a:tr>
              <a:tr h="493271">
                <a:tc>
                  <a:txBody>
                    <a:bodyPr/>
                    <a:lstStyle/>
                    <a:p>
                      <a:pPr>
                        <a:lnSpc>
                          <a:spcPct val="115000"/>
                        </a:lnSpc>
                        <a:spcAft>
                          <a:spcPts val="0"/>
                        </a:spcAft>
                      </a:pPr>
                      <a:r>
                        <a:rPr lang="nl-BE" sz="2800" dirty="0">
                          <a:effectLst/>
                        </a:rPr>
                        <a:t>taalachterstand</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31</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7</a:t>
                      </a:r>
                      <a:endParaRPr lang="nl-BE" sz="2800">
                        <a:effectLst/>
                        <a:latin typeface="Verdana"/>
                        <a:ea typeface="Calibri"/>
                        <a:cs typeface="Times New Roman"/>
                      </a:endParaRPr>
                    </a:p>
                  </a:txBody>
                  <a:tcPr marL="68580" marR="68580" marT="0" marB="0"/>
                </a:tc>
              </a:tr>
              <a:tr h="493271">
                <a:tc>
                  <a:txBody>
                    <a:bodyPr/>
                    <a:lstStyle/>
                    <a:p>
                      <a:pPr>
                        <a:lnSpc>
                          <a:spcPct val="115000"/>
                        </a:lnSpc>
                        <a:spcAft>
                          <a:spcPts val="0"/>
                        </a:spcAft>
                      </a:pPr>
                      <a:r>
                        <a:rPr lang="nl-BE" sz="2800" dirty="0">
                          <a:effectLst/>
                        </a:rPr>
                        <a:t>Slechte hygiëne/gezondheid</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31</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4</a:t>
                      </a:r>
                      <a:endParaRPr lang="nl-BE" sz="2800">
                        <a:effectLst/>
                        <a:latin typeface="Verdana"/>
                        <a:ea typeface="Calibri"/>
                        <a:cs typeface="Times New Roman"/>
                      </a:endParaRPr>
                    </a:p>
                  </a:txBody>
                  <a:tcPr marL="68580" marR="68580" marT="0" marB="0"/>
                </a:tc>
              </a:tr>
              <a:tr h="493271">
                <a:tc>
                  <a:txBody>
                    <a:bodyPr/>
                    <a:lstStyle/>
                    <a:p>
                      <a:pPr>
                        <a:lnSpc>
                          <a:spcPct val="115000"/>
                        </a:lnSpc>
                        <a:spcAft>
                          <a:spcPts val="0"/>
                        </a:spcAft>
                      </a:pPr>
                      <a:r>
                        <a:rPr lang="nl-BE" sz="2800" dirty="0">
                          <a:effectLst/>
                        </a:rPr>
                        <a:t>Ongezonde/onvoldoende voeding</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29</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6</a:t>
                      </a:r>
                      <a:endParaRPr lang="nl-BE" sz="2800">
                        <a:effectLst/>
                        <a:latin typeface="Verdana"/>
                        <a:ea typeface="Calibri"/>
                        <a:cs typeface="Times New Roman"/>
                      </a:endParaRPr>
                    </a:p>
                  </a:txBody>
                  <a:tcPr marL="68580" marR="68580" marT="0" marB="0"/>
                </a:tc>
              </a:tr>
              <a:tr h="493271">
                <a:tc>
                  <a:txBody>
                    <a:bodyPr/>
                    <a:lstStyle/>
                    <a:p>
                      <a:pPr>
                        <a:lnSpc>
                          <a:spcPct val="115000"/>
                        </a:lnSpc>
                        <a:spcAft>
                          <a:spcPts val="0"/>
                        </a:spcAft>
                      </a:pPr>
                      <a:r>
                        <a:rPr lang="nl-BE" sz="2800" dirty="0">
                          <a:effectLst/>
                        </a:rPr>
                        <a:t>Financiële problemen</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28</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5</a:t>
                      </a:r>
                      <a:endParaRPr lang="nl-BE" sz="2800">
                        <a:effectLst/>
                        <a:latin typeface="Verdana"/>
                        <a:ea typeface="Calibri"/>
                        <a:cs typeface="Times New Roman"/>
                      </a:endParaRPr>
                    </a:p>
                  </a:txBody>
                  <a:tcPr marL="68580" marR="68580" marT="0" marB="0"/>
                </a:tc>
              </a:tr>
              <a:tr h="493271">
                <a:tc>
                  <a:txBody>
                    <a:bodyPr/>
                    <a:lstStyle/>
                    <a:p>
                      <a:pPr>
                        <a:lnSpc>
                          <a:spcPct val="115000"/>
                        </a:lnSpc>
                        <a:spcAft>
                          <a:spcPts val="0"/>
                        </a:spcAft>
                      </a:pPr>
                      <a:r>
                        <a:rPr lang="nl-BE" sz="2800" dirty="0">
                          <a:effectLst/>
                        </a:rPr>
                        <a:t>leerachterstand</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15</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4</a:t>
                      </a:r>
                      <a:endParaRPr lang="nl-BE" sz="2800">
                        <a:effectLst/>
                        <a:latin typeface="Verdana"/>
                        <a:ea typeface="Calibri"/>
                        <a:cs typeface="Times New Roman"/>
                      </a:endParaRPr>
                    </a:p>
                  </a:txBody>
                  <a:tcPr marL="68580" marR="68580" marT="0" marB="0"/>
                </a:tc>
              </a:tr>
              <a:tr h="493271">
                <a:tc>
                  <a:txBody>
                    <a:bodyPr/>
                    <a:lstStyle/>
                    <a:p>
                      <a:pPr>
                        <a:lnSpc>
                          <a:spcPct val="115000"/>
                        </a:lnSpc>
                        <a:spcAft>
                          <a:spcPts val="0"/>
                        </a:spcAft>
                      </a:pPr>
                      <a:r>
                        <a:rPr lang="nl-BE" sz="2800" dirty="0">
                          <a:effectLst/>
                        </a:rPr>
                        <a:t>Weinig vrijetijdsbesteding</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dirty="0">
                          <a:effectLst/>
                        </a:rPr>
                        <a:t>15</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4</a:t>
                      </a:r>
                      <a:endParaRPr lang="nl-BE" sz="2800">
                        <a:effectLst/>
                        <a:latin typeface="Verdana"/>
                        <a:ea typeface="Calibri"/>
                        <a:cs typeface="Times New Roman"/>
                      </a:endParaRPr>
                    </a:p>
                  </a:txBody>
                  <a:tcPr marL="68580" marR="68580" marT="0" marB="0"/>
                </a:tc>
              </a:tr>
              <a:tr h="493271">
                <a:tc>
                  <a:txBody>
                    <a:bodyPr/>
                    <a:lstStyle/>
                    <a:p>
                      <a:pPr>
                        <a:lnSpc>
                          <a:spcPct val="115000"/>
                        </a:lnSpc>
                        <a:spcAft>
                          <a:spcPts val="0"/>
                        </a:spcAft>
                      </a:pPr>
                      <a:r>
                        <a:rPr lang="nl-BE" sz="2800">
                          <a:effectLst/>
                        </a:rPr>
                        <a:t>Ouders kunnen hun kind niet ondersteunen</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dirty="0">
                          <a:effectLst/>
                        </a:rPr>
                        <a:t>15</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dirty="0">
                          <a:effectLst/>
                        </a:rPr>
                        <a:t>4</a:t>
                      </a:r>
                      <a:endParaRPr lang="nl-BE" sz="2800" dirty="0">
                        <a:effectLst/>
                        <a:latin typeface="Verdana"/>
                        <a:ea typeface="Calibri"/>
                        <a:cs typeface="Times New Roman"/>
                      </a:endParaRPr>
                    </a:p>
                  </a:txBody>
                  <a:tcPr marL="68580" marR="68580" marT="0" marB="0"/>
                </a:tc>
              </a:tr>
              <a:tr h="493271">
                <a:tc>
                  <a:txBody>
                    <a:bodyPr/>
                    <a:lstStyle/>
                    <a:p>
                      <a:pPr>
                        <a:lnSpc>
                          <a:spcPct val="115000"/>
                        </a:lnSpc>
                        <a:spcAft>
                          <a:spcPts val="0"/>
                        </a:spcAft>
                      </a:pPr>
                      <a:r>
                        <a:rPr lang="nl-BE" sz="2800">
                          <a:effectLst/>
                        </a:rPr>
                        <a:t>Sociaal minder kansen</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15</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dirty="0">
                          <a:effectLst/>
                        </a:rPr>
                        <a:t>4</a:t>
                      </a:r>
                      <a:endParaRPr lang="nl-BE" sz="2800" dirty="0">
                        <a:effectLst/>
                        <a:latin typeface="Verdana"/>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524001" y="-25718"/>
            <a:ext cx="903649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nl-BE" sz="3600" dirty="0">
                <a:latin typeface="Verdana" pitchFamily="34" charset="0"/>
                <a:ea typeface="Calibri" pitchFamily="34" charset="0"/>
                <a:cs typeface="Times New Roman" pitchFamily="18" charset="0"/>
              </a:rPr>
              <a:t>Wat zijn volgens jou </a:t>
            </a:r>
            <a:r>
              <a:rPr lang="nl-BE" sz="3600" b="1" dirty="0">
                <a:latin typeface="Verdana" pitchFamily="34" charset="0"/>
                <a:ea typeface="Calibri" pitchFamily="34" charset="0"/>
                <a:cs typeface="Times New Roman" pitchFamily="18" charset="0"/>
              </a:rPr>
              <a:t>specifieke kenmerken</a:t>
            </a:r>
            <a:r>
              <a:rPr lang="nl-BE" sz="3600" dirty="0">
                <a:latin typeface="Verdana" pitchFamily="34" charset="0"/>
                <a:ea typeface="Calibri" pitchFamily="34" charset="0"/>
                <a:cs typeface="Times New Roman" pitchFamily="18" charset="0"/>
              </a:rPr>
              <a:t> van kansarme </a:t>
            </a:r>
            <a:r>
              <a:rPr lang="nl-BE" sz="3600" dirty="0" smtClean="0">
                <a:latin typeface="Verdana" pitchFamily="34" charset="0"/>
                <a:ea typeface="Calibri" pitchFamily="34" charset="0"/>
                <a:cs typeface="Times New Roman" pitchFamily="18" charset="0"/>
              </a:rPr>
              <a:t>kinderen? </a:t>
            </a:r>
            <a:endParaRPr lang="nl-BE" sz="3600" dirty="0">
              <a:latin typeface="Arial" pitchFamily="34" charset="0"/>
              <a:cs typeface="Arial" pitchFamily="34" charset="0"/>
            </a:endParaRPr>
          </a:p>
        </p:txBody>
      </p:sp>
    </p:spTree>
    <p:extLst>
      <p:ext uri="{BB962C8B-B14F-4D97-AF65-F5344CB8AC3E}">
        <p14:creationId xmlns:p14="http://schemas.microsoft.com/office/powerpoint/2010/main" val="288201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nvPr>
        </p:nvGraphicFramePr>
        <p:xfrm>
          <a:off x="1524000" y="901938"/>
          <a:ext cx="9143999" cy="6321093"/>
        </p:xfrm>
        <a:graphic>
          <a:graphicData uri="http://schemas.openxmlformats.org/drawingml/2006/table">
            <a:tbl>
              <a:tblPr firstRow="1" firstCol="1" bandRow="1">
                <a:tableStyleId>{5C22544A-7EE6-4342-B048-85BDC9FD1C3A}</a:tableStyleId>
              </a:tblPr>
              <a:tblGrid>
                <a:gridCol w="6860977"/>
                <a:gridCol w="1241765"/>
                <a:gridCol w="1041257"/>
              </a:tblGrid>
              <a:tr h="717685">
                <a:tc>
                  <a:txBody>
                    <a:bodyPr/>
                    <a:lstStyle/>
                    <a:p>
                      <a:pPr>
                        <a:lnSpc>
                          <a:spcPct val="115000"/>
                        </a:lnSpc>
                        <a:spcAft>
                          <a:spcPts val="0"/>
                        </a:spcAft>
                      </a:pPr>
                      <a:r>
                        <a:rPr lang="nl-BE" sz="3200" dirty="0">
                          <a:effectLst/>
                        </a:rPr>
                        <a:t>kenmerk</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Aantal x genoemd</a:t>
                      </a:r>
                      <a:endParaRPr lang="nl-BE" sz="1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Uit … </a:t>
                      </a:r>
                    </a:p>
                    <a:p>
                      <a:pPr>
                        <a:lnSpc>
                          <a:spcPct val="115000"/>
                        </a:lnSpc>
                        <a:spcAft>
                          <a:spcPts val="0"/>
                        </a:spcAft>
                      </a:pPr>
                      <a:r>
                        <a:rPr lang="nl-BE" sz="1800" dirty="0">
                          <a:effectLst/>
                        </a:rPr>
                        <a:t>≠ scholen </a:t>
                      </a:r>
                      <a:endParaRPr lang="nl-BE" sz="1800" dirty="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dirty="0">
                          <a:effectLst/>
                        </a:rPr>
                        <a:t>Minder ondersteuning van thuis</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71</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6</a:t>
                      </a:r>
                      <a:endParaRPr lang="nl-BE" sz="240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dirty="0">
                          <a:effectLst/>
                        </a:rPr>
                        <a:t>Minder ontwikkelingskansen</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27</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6</a:t>
                      </a:r>
                      <a:endParaRPr lang="nl-BE" sz="240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dirty="0">
                          <a:effectLst/>
                        </a:rPr>
                        <a:t>Financieel (niet kunnen deelnemen aan activiteiten die geld kosten) </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24</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6</a:t>
                      </a:r>
                      <a:endParaRPr lang="nl-BE" sz="240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dirty="0">
                          <a:effectLst/>
                        </a:rPr>
                        <a:t>Sociale isolatie</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20</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5</a:t>
                      </a:r>
                      <a:endParaRPr lang="nl-BE" sz="240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dirty="0">
                          <a:effectLst/>
                        </a:rPr>
                        <a:t>Kans op leerachterstand</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15</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4</a:t>
                      </a:r>
                      <a:endParaRPr lang="nl-BE" sz="240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dirty="0">
                          <a:effectLst/>
                        </a:rPr>
                        <a:t>Geen goede structuur (thuis en leren)</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15</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4</a:t>
                      </a:r>
                      <a:endParaRPr lang="nl-BE" sz="240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dirty="0">
                          <a:effectLst/>
                        </a:rPr>
                        <a:t>Laag zelfbeeld</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14</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5</a:t>
                      </a:r>
                      <a:endParaRPr lang="nl-BE" sz="240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a:effectLst/>
                        </a:rPr>
                        <a:t>probleemgedrag</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dirty="0">
                          <a:effectLst/>
                        </a:rPr>
                        <a:t>13</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4</a:t>
                      </a:r>
                      <a:endParaRPr lang="nl-BE" sz="240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a:effectLst/>
                        </a:rPr>
                        <a:t>Niet in orde met opdrachten</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dirty="0">
                          <a:effectLst/>
                        </a:rPr>
                        <a:t>13</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4</a:t>
                      </a:r>
                      <a:endParaRPr lang="nl-BE" sz="240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a:effectLst/>
                        </a:rPr>
                        <a:t>Risico op pesten/gepest worden</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dirty="0">
                          <a:effectLst/>
                        </a:rPr>
                        <a:t>12</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dirty="0">
                          <a:effectLst/>
                        </a:rPr>
                        <a:t>5</a:t>
                      </a:r>
                      <a:endParaRPr lang="nl-BE" sz="2400" dirty="0">
                        <a:effectLst/>
                        <a:latin typeface="Verdana"/>
                        <a:ea typeface="Calibri"/>
                        <a:cs typeface="Times New Roman"/>
                      </a:endParaRPr>
                    </a:p>
                  </a:txBody>
                  <a:tcPr marL="68580" marR="68580" marT="0" marB="0"/>
                </a:tc>
              </a:tr>
              <a:tr h="476216">
                <a:tc>
                  <a:txBody>
                    <a:bodyPr/>
                    <a:lstStyle/>
                    <a:p>
                      <a:pPr>
                        <a:lnSpc>
                          <a:spcPct val="115000"/>
                        </a:lnSpc>
                        <a:spcAft>
                          <a:spcPts val="0"/>
                        </a:spcAft>
                      </a:pPr>
                      <a:r>
                        <a:rPr lang="nl-BE" sz="2400">
                          <a:effectLst/>
                        </a:rPr>
                        <a:t>Weinig interesse voor school</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12</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dirty="0">
                          <a:effectLst/>
                        </a:rPr>
                        <a:t>4</a:t>
                      </a:r>
                      <a:endParaRPr lang="nl-BE" sz="2400" dirty="0">
                        <a:effectLst/>
                        <a:latin typeface="Verdana"/>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524001" y="70952"/>
            <a:ext cx="9143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nl-BE" sz="2400" dirty="0">
                <a:latin typeface="Verdana" pitchFamily="34" charset="0"/>
                <a:ea typeface="Calibri" pitchFamily="34" charset="0"/>
                <a:cs typeface="Times New Roman" pitchFamily="18" charset="0"/>
              </a:rPr>
              <a:t>Wat zijn volgens jou de gevolgen van </a:t>
            </a:r>
            <a:r>
              <a:rPr lang="nl-BE" sz="2400" dirty="0" err="1">
                <a:latin typeface="Verdana" pitchFamily="34" charset="0"/>
                <a:ea typeface="Calibri" pitchFamily="34" charset="0"/>
                <a:cs typeface="Times New Roman" pitchFamily="18" charset="0"/>
              </a:rPr>
              <a:t>kansarmoede</a:t>
            </a:r>
            <a:r>
              <a:rPr lang="nl-BE" sz="2400" dirty="0">
                <a:latin typeface="Verdana" pitchFamily="34" charset="0"/>
                <a:ea typeface="Calibri" pitchFamily="34" charset="0"/>
                <a:cs typeface="Times New Roman" pitchFamily="18" charset="0"/>
              </a:rPr>
              <a:t> op het </a:t>
            </a:r>
            <a:r>
              <a:rPr lang="nl-BE" sz="2400" b="1" dirty="0">
                <a:latin typeface="Verdana" pitchFamily="34" charset="0"/>
                <a:ea typeface="Calibri" pitchFamily="34" charset="0"/>
                <a:cs typeface="Times New Roman" pitchFamily="18" charset="0"/>
              </a:rPr>
              <a:t>leren en leven </a:t>
            </a:r>
            <a:r>
              <a:rPr lang="nl-BE" sz="2400" dirty="0">
                <a:latin typeface="Verdana" pitchFamily="34" charset="0"/>
                <a:ea typeface="Calibri" pitchFamily="34" charset="0"/>
                <a:cs typeface="Times New Roman" pitchFamily="18" charset="0"/>
              </a:rPr>
              <a:t>van </a:t>
            </a:r>
            <a:r>
              <a:rPr lang="nl-BE" sz="2400" dirty="0" smtClean="0">
                <a:latin typeface="Verdana" pitchFamily="34" charset="0"/>
                <a:ea typeface="Calibri" pitchFamily="34" charset="0"/>
                <a:cs typeface="Times New Roman" pitchFamily="18" charset="0"/>
              </a:rPr>
              <a:t>kinderen </a:t>
            </a:r>
            <a:r>
              <a:rPr lang="nl-BE" sz="2400" b="1" dirty="0">
                <a:latin typeface="Verdana" pitchFamily="34" charset="0"/>
                <a:ea typeface="Calibri" pitchFamily="34" charset="0"/>
                <a:cs typeface="Times New Roman" pitchFamily="18" charset="0"/>
              </a:rPr>
              <a:t>op de basisschool</a:t>
            </a:r>
            <a:r>
              <a:rPr lang="nl-BE" sz="2400" dirty="0">
                <a:latin typeface="Verdana" pitchFamily="34" charset="0"/>
                <a:ea typeface="Calibri" pitchFamily="34" charset="0"/>
                <a:cs typeface="Times New Roman" pitchFamily="18" charset="0"/>
              </a:rPr>
              <a:t>? </a:t>
            </a:r>
            <a:endParaRPr lang="nl-BE" sz="2400" dirty="0">
              <a:latin typeface="Arial" pitchFamily="34" charset="0"/>
              <a:cs typeface="Arial" pitchFamily="34" charset="0"/>
            </a:endParaRPr>
          </a:p>
        </p:txBody>
      </p:sp>
    </p:spTree>
    <p:extLst>
      <p:ext uri="{BB962C8B-B14F-4D97-AF65-F5344CB8AC3E}">
        <p14:creationId xmlns:p14="http://schemas.microsoft.com/office/powerpoint/2010/main" val="276419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4891" y="1772817"/>
            <a:ext cx="12396159" cy="3139321"/>
          </a:xfrm>
          <a:prstGeom prst="rect">
            <a:avLst/>
          </a:prstGeom>
        </p:spPr>
        <p:txBody>
          <a:bodyPr wrap="square">
            <a:spAutoFit/>
          </a:bodyPr>
          <a:lstStyle/>
          <a:p>
            <a:pPr algn="ctr"/>
            <a:r>
              <a:rPr lang="nl-BE" sz="6600" dirty="0"/>
              <a:t>Kenmerken van </a:t>
            </a:r>
          </a:p>
          <a:p>
            <a:pPr algn="ctr"/>
            <a:r>
              <a:rPr lang="nl-BE" sz="6600" b="1" dirty="0">
                <a:solidFill>
                  <a:srgbClr val="FF0000"/>
                </a:solidFill>
              </a:rPr>
              <a:t>g</a:t>
            </a:r>
            <a:r>
              <a:rPr lang="nl-BE" sz="6600" b="1" dirty="0" smtClean="0">
                <a:solidFill>
                  <a:srgbClr val="FF0000"/>
                </a:solidFill>
              </a:rPr>
              <a:t>ezinnen</a:t>
            </a:r>
            <a:r>
              <a:rPr lang="nl-BE" sz="6600" dirty="0" smtClean="0"/>
              <a:t> </a:t>
            </a:r>
            <a:r>
              <a:rPr lang="nl-BE" sz="6600" dirty="0"/>
              <a:t>in </a:t>
            </a:r>
            <a:r>
              <a:rPr lang="nl-BE" sz="6600" dirty="0" err="1"/>
              <a:t>kansarmoede</a:t>
            </a:r>
            <a:r>
              <a:rPr lang="nl-BE" sz="6600" dirty="0"/>
              <a:t>: </a:t>
            </a:r>
            <a:endParaRPr lang="nl-BE" sz="6600" dirty="0" smtClean="0"/>
          </a:p>
          <a:p>
            <a:pPr algn="ctr"/>
            <a:r>
              <a:rPr lang="nl-BE" sz="6600" dirty="0" smtClean="0"/>
              <a:t>(Eric Jensen)</a:t>
            </a:r>
            <a:endParaRPr lang="nl-BE" sz="6600" dirty="0"/>
          </a:p>
        </p:txBody>
      </p:sp>
    </p:spTree>
    <p:extLst>
      <p:ext uri="{BB962C8B-B14F-4D97-AF65-F5344CB8AC3E}">
        <p14:creationId xmlns:p14="http://schemas.microsoft.com/office/powerpoint/2010/main" val="326243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
            <a:ext cx="9144000" cy="6863417"/>
          </a:xfrm>
          <a:prstGeom prst="rect">
            <a:avLst/>
          </a:prstGeom>
        </p:spPr>
        <p:txBody>
          <a:bodyPr wrap="square">
            <a:spAutoFit/>
          </a:bodyPr>
          <a:lstStyle/>
          <a:p>
            <a:pPr algn="ctr"/>
            <a:r>
              <a:rPr lang="nl-BE" sz="4000" dirty="0" smtClean="0"/>
              <a:t>Algemeen </a:t>
            </a:r>
            <a:endParaRPr lang="nl-BE" sz="4000" dirty="0"/>
          </a:p>
          <a:p>
            <a:endParaRPr lang="nl-BE" sz="4000" dirty="0"/>
          </a:p>
          <a:p>
            <a:pPr marL="571500" indent="-571500">
              <a:buFont typeface="Arial" pitchFamily="34" charset="0"/>
              <a:buChar char="•"/>
            </a:pPr>
            <a:r>
              <a:rPr lang="nl-BE" sz="4000" dirty="0"/>
              <a:t>Emotionele en sociale beperkingen</a:t>
            </a:r>
          </a:p>
          <a:p>
            <a:pPr marL="571500" indent="-571500">
              <a:buFont typeface="Arial" pitchFamily="34" charset="0"/>
              <a:buChar char="•"/>
            </a:pPr>
            <a:r>
              <a:rPr lang="nl-BE" sz="4000" dirty="0"/>
              <a:t>Acute en chronische stressfactoren</a:t>
            </a:r>
          </a:p>
          <a:p>
            <a:pPr marL="571500" indent="-571500">
              <a:buFont typeface="Arial" pitchFamily="34" charset="0"/>
              <a:buChar char="•"/>
            </a:pPr>
            <a:r>
              <a:rPr lang="nl-BE" sz="4000" dirty="0"/>
              <a:t>Cognitieve dysfuncties</a:t>
            </a:r>
          </a:p>
          <a:p>
            <a:pPr marL="571500" indent="-571500">
              <a:buFont typeface="Arial" pitchFamily="34" charset="0"/>
              <a:buChar char="•"/>
            </a:pPr>
            <a:r>
              <a:rPr lang="nl-BE" sz="4000" dirty="0"/>
              <a:t>Gezondheidsproblemen en moeilijke toegang tot gezondheidszorg</a:t>
            </a:r>
          </a:p>
          <a:p>
            <a:pPr marL="571500" indent="-571500">
              <a:buFont typeface="Arial" pitchFamily="34" charset="0"/>
              <a:buChar char="•"/>
            </a:pPr>
            <a:r>
              <a:rPr lang="nl-BE" sz="4000" dirty="0"/>
              <a:t>Veiligheidsproblemen</a:t>
            </a:r>
          </a:p>
          <a:p>
            <a:pPr marL="571500" indent="-571500">
              <a:buFont typeface="Arial" pitchFamily="34" charset="0"/>
              <a:buChar char="•"/>
            </a:pPr>
            <a:r>
              <a:rPr lang="nl-BE" sz="4000" dirty="0"/>
              <a:t>Tekorten in de huisvesting</a:t>
            </a:r>
          </a:p>
          <a:p>
            <a:pPr marL="571500" indent="-571500">
              <a:buFont typeface="Arial" pitchFamily="34" charset="0"/>
              <a:buChar char="•"/>
            </a:pPr>
            <a:r>
              <a:rPr lang="nl-BE" sz="4000" dirty="0"/>
              <a:t>Tekorten in de tewerkstelling</a:t>
            </a:r>
          </a:p>
          <a:p>
            <a:pPr marL="571500" indent="-571500">
              <a:buFont typeface="Arial" pitchFamily="34" charset="0"/>
              <a:buChar char="•"/>
            </a:pPr>
            <a:r>
              <a:rPr lang="nl-BE" sz="4000" dirty="0"/>
              <a:t>Administratieve chaos</a:t>
            </a:r>
          </a:p>
        </p:txBody>
      </p:sp>
    </p:spTree>
    <p:extLst>
      <p:ext uri="{BB962C8B-B14F-4D97-AF65-F5344CB8AC3E}">
        <p14:creationId xmlns:p14="http://schemas.microsoft.com/office/powerpoint/2010/main" val="336991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
            <a:ext cx="9144000" cy="4401205"/>
          </a:xfrm>
          <a:prstGeom prst="rect">
            <a:avLst/>
          </a:prstGeom>
        </p:spPr>
        <p:txBody>
          <a:bodyPr wrap="square">
            <a:spAutoFit/>
          </a:bodyPr>
          <a:lstStyle/>
          <a:p>
            <a:pPr algn="ctr"/>
            <a:r>
              <a:rPr lang="nl-BE" sz="4000" dirty="0"/>
              <a:t> Maar ook: </a:t>
            </a:r>
          </a:p>
          <a:p>
            <a:r>
              <a:rPr lang="nl-BE" sz="4000" dirty="0"/>
              <a:t>het voortdurend achtervolgd worden door </a:t>
            </a:r>
          </a:p>
          <a:p>
            <a:pPr lvl="0"/>
            <a:endParaRPr lang="nl-BE" sz="4000" dirty="0"/>
          </a:p>
          <a:p>
            <a:pPr marL="571500" indent="-571500">
              <a:buFont typeface="Arial" pitchFamily="34" charset="0"/>
              <a:buChar char="•"/>
            </a:pPr>
            <a:r>
              <a:rPr lang="nl-BE" sz="4000" dirty="0"/>
              <a:t>wat niet lukt</a:t>
            </a:r>
          </a:p>
          <a:p>
            <a:pPr marL="571500" indent="-571500">
              <a:buFont typeface="Arial" pitchFamily="34" charset="0"/>
              <a:buChar char="•"/>
            </a:pPr>
            <a:r>
              <a:rPr lang="nl-BE" sz="4000" dirty="0"/>
              <a:t>wat niet kan</a:t>
            </a:r>
          </a:p>
          <a:p>
            <a:pPr marL="571500" indent="-571500">
              <a:buFont typeface="Arial" pitchFamily="34" charset="0"/>
              <a:buChar char="•"/>
            </a:pPr>
            <a:r>
              <a:rPr lang="nl-BE" sz="4000" dirty="0"/>
              <a:t>wat opgeëist wordt</a:t>
            </a:r>
          </a:p>
          <a:p>
            <a:pPr marL="571500" indent="-571500">
              <a:buFont typeface="Arial" pitchFamily="34" charset="0"/>
              <a:buChar char="•"/>
            </a:pPr>
            <a:r>
              <a:rPr lang="nl-BE" sz="4000" dirty="0"/>
              <a:t>wat (weer) wordt afgenomen</a:t>
            </a:r>
          </a:p>
        </p:txBody>
      </p:sp>
    </p:spTree>
    <p:extLst>
      <p:ext uri="{BB962C8B-B14F-4D97-AF65-F5344CB8AC3E}">
        <p14:creationId xmlns:p14="http://schemas.microsoft.com/office/powerpoint/2010/main" val="111953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39246"/>
            <a:ext cx="12192000" cy="1325563"/>
          </a:xfrm>
        </p:spPr>
        <p:txBody>
          <a:bodyPr/>
          <a:lstStyle/>
          <a:p>
            <a:pPr algn="ctr"/>
            <a:r>
              <a:rPr lang="nl-BE" dirty="0" smtClean="0"/>
              <a:t>Wat de kansarme zegt over kind zijn in </a:t>
            </a:r>
            <a:r>
              <a:rPr lang="nl-BE" dirty="0" err="1" smtClean="0"/>
              <a:t>kansarmoede</a:t>
            </a:r>
            <a:r>
              <a:rPr lang="nl-BE" dirty="0" smtClean="0"/>
              <a:t>…</a:t>
            </a:r>
            <a:endParaRPr lang="nl-BE" dirty="0"/>
          </a:p>
        </p:txBody>
      </p:sp>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4238911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
            <a:ext cx="9144000" cy="4524315"/>
          </a:xfrm>
          <a:prstGeom prst="rect">
            <a:avLst/>
          </a:prstGeom>
        </p:spPr>
        <p:txBody>
          <a:bodyPr wrap="square">
            <a:spAutoFit/>
          </a:bodyPr>
          <a:lstStyle/>
          <a:p>
            <a:pPr algn="ctr"/>
            <a:r>
              <a:rPr lang="nl-BE" sz="4800" dirty="0"/>
              <a:t>Ik herinner me heel weinig van mijn </a:t>
            </a:r>
            <a:r>
              <a:rPr lang="nl-BE" sz="4800" dirty="0" smtClean="0"/>
              <a:t>school</a:t>
            </a:r>
            <a:r>
              <a:rPr lang="nl-BE" sz="4800" dirty="0"/>
              <a:t>. Ik weet niet of het er goed was of slecht, maar als het er goed was, is al dat goede ondergesneeuwd door het slechte dat ik meemaakte buiten de school. </a:t>
            </a:r>
          </a:p>
        </p:txBody>
      </p:sp>
    </p:spTree>
    <p:extLst>
      <p:ext uri="{BB962C8B-B14F-4D97-AF65-F5344CB8AC3E}">
        <p14:creationId xmlns:p14="http://schemas.microsoft.com/office/powerpoint/2010/main" val="250212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9144000" cy="3785652"/>
          </a:xfrm>
          <a:prstGeom prst="rect">
            <a:avLst/>
          </a:prstGeom>
        </p:spPr>
        <p:txBody>
          <a:bodyPr wrap="square">
            <a:spAutoFit/>
          </a:bodyPr>
          <a:lstStyle/>
          <a:p>
            <a:pPr algn="ctr"/>
            <a:r>
              <a:rPr lang="nl-BE" sz="4800" dirty="0"/>
              <a:t>Ik ben heel vlug gaan geloven dat ik slecht was, en ben me daar dan ook naar gaan gedragen. Als de anderen zo over mij denken, dan zal ik zo doen. Dan zullen ze eens iets zien.</a:t>
            </a:r>
          </a:p>
        </p:txBody>
      </p:sp>
    </p:spTree>
    <p:extLst>
      <p:ext uri="{BB962C8B-B14F-4D97-AF65-F5344CB8AC3E}">
        <p14:creationId xmlns:p14="http://schemas.microsoft.com/office/powerpoint/2010/main" val="3889762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
            <a:ext cx="9144000" cy="4524315"/>
          </a:xfrm>
          <a:prstGeom prst="rect">
            <a:avLst/>
          </a:prstGeom>
        </p:spPr>
        <p:txBody>
          <a:bodyPr wrap="square">
            <a:spAutoFit/>
          </a:bodyPr>
          <a:lstStyle/>
          <a:p>
            <a:pPr algn="ctr"/>
            <a:r>
              <a:rPr lang="nl-BE" sz="4800" dirty="0"/>
              <a:t>Ik ben heel zelfbepalend, nu nog. Ik ga mijn leven niet aan een ander geven. Daardoor heb ik wel een heel eenzame positie. Ik ga niet in verbinding. Dat heb ik geleerd om te overleven</a:t>
            </a:r>
          </a:p>
        </p:txBody>
      </p:sp>
    </p:spTree>
    <p:extLst>
      <p:ext uri="{BB962C8B-B14F-4D97-AF65-F5344CB8AC3E}">
        <p14:creationId xmlns:p14="http://schemas.microsoft.com/office/powerpoint/2010/main" val="2197945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9144000" cy="7540526"/>
          </a:xfrm>
          <a:prstGeom prst="rect">
            <a:avLst/>
          </a:prstGeom>
        </p:spPr>
        <p:txBody>
          <a:bodyPr wrap="square">
            <a:spAutoFit/>
          </a:bodyPr>
          <a:lstStyle/>
          <a:p>
            <a:pPr algn="ctr"/>
            <a:r>
              <a:rPr lang="nl-BE" sz="4400" dirty="0"/>
              <a:t>De juf van het vijfde herinner ik me nog goed. </a:t>
            </a:r>
          </a:p>
          <a:p>
            <a:pPr algn="ctr"/>
            <a:r>
              <a:rPr lang="nl-BE" sz="4400" dirty="0"/>
              <a:t>Ze stond ook gepassioneerd voor de klas, vertelde altijd heel erg boeiend. Ze gaf niet alleen theoretische lessen, maar ging met ons op stap. En daarover liet ze ons rekenen en lezen en schrijven. De juf noemde me slim en benutte mijn kwaliteiten. Ze liet me ook doen wat ik goed kon. </a:t>
            </a:r>
            <a:br>
              <a:rPr lang="nl-BE" sz="4400" dirty="0"/>
            </a:br>
            <a:endParaRPr lang="nl-BE" sz="4400" dirty="0"/>
          </a:p>
        </p:txBody>
      </p:sp>
    </p:spTree>
    <p:extLst>
      <p:ext uri="{BB962C8B-B14F-4D97-AF65-F5344CB8AC3E}">
        <p14:creationId xmlns:p14="http://schemas.microsoft.com/office/powerpoint/2010/main" val="419872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1" y="273050"/>
            <a:ext cx="3635895" cy="563662"/>
          </a:xfrm>
        </p:spPr>
        <p:txBody>
          <a:bodyPr>
            <a:noAutofit/>
          </a:bodyPr>
          <a:lstStyle/>
          <a:p>
            <a:r>
              <a:rPr lang="nl-BE" sz="4400" dirty="0"/>
              <a:t>werkmethode</a:t>
            </a:r>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1524001" y="1435101"/>
            <a:ext cx="3465513" cy="4691063"/>
          </a:xfrm>
        </p:spPr>
        <p:txBody>
          <a:bodyPr>
            <a:normAutofit/>
          </a:bodyPr>
          <a:lstStyle/>
          <a:p>
            <a:pPr marL="514350" indent="-514350">
              <a:buAutoNum type="arabicPeriod"/>
            </a:pPr>
            <a:r>
              <a:rPr lang="nl-BE" sz="2400" dirty="0"/>
              <a:t>Bevraging leerkrachten</a:t>
            </a:r>
          </a:p>
          <a:p>
            <a:pPr marL="514350" indent="-514350">
              <a:buAutoNum type="arabicPeriod"/>
            </a:pPr>
            <a:r>
              <a:rPr lang="nl-BE" sz="2400" dirty="0"/>
              <a:t>Getuigenissen ervaringsdeskundigen in de armoede en de sociale </a:t>
            </a:r>
            <a:r>
              <a:rPr lang="nl-BE" sz="2400" dirty="0" smtClean="0"/>
              <a:t>uitsluiting</a:t>
            </a:r>
            <a:endParaRPr lang="nl-BE" sz="2400" dirty="0"/>
          </a:p>
          <a:p>
            <a:pPr marL="514350" indent="-514350">
              <a:buAutoNum type="arabicPeriod"/>
            </a:pPr>
            <a:r>
              <a:rPr lang="nl-BE" sz="2400" dirty="0"/>
              <a:t>Synthese van thema’s</a:t>
            </a:r>
          </a:p>
          <a:p>
            <a:pPr marL="514350" indent="-514350">
              <a:buAutoNum type="arabicPeriod"/>
            </a:pPr>
            <a:r>
              <a:rPr lang="nl-BE" sz="2400" dirty="0"/>
              <a:t>Theorie van de belangrijkste thema’s</a:t>
            </a:r>
          </a:p>
          <a:p>
            <a:pPr marL="514350" indent="-514350">
              <a:buAutoNum type="arabicPeriod"/>
            </a:pPr>
            <a:r>
              <a:rPr lang="nl-BE" sz="2400" dirty="0"/>
              <a:t>Tips voor basisonderwijs</a:t>
            </a:r>
          </a:p>
        </p:txBody>
      </p:sp>
    </p:spTree>
    <p:extLst>
      <p:ext uri="{BB962C8B-B14F-4D97-AF65-F5344CB8AC3E}">
        <p14:creationId xmlns:p14="http://schemas.microsoft.com/office/powerpoint/2010/main" val="660015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9144000" cy="3046988"/>
          </a:xfrm>
          <a:prstGeom prst="rect">
            <a:avLst/>
          </a:prstGeom>
        </p:spPr>
        <p:txBody>
          <a:bodyPr wrap="square">
            <a:spAutoFit/>
          </a:bodyPr>
          <a:lstStyle/>
          <a:p>
            <a:pPr algn="ctr"/>
            <a:r>
              <a:rPr lang="nl-BE" sz="4800" dirty="0"/>
              <a:t>Ik had duidelijke regels en structuur nodig. Dat gaf deze juf me. Als het nodig was, strafte ze ook, maar ze was ook dan rechtvaardig. </a:t>
            </a:r>
          </a:p>
        </p:txBody>
      </p:sp>
    </p:spTree>
    <p:extLst>
      <p:ext uri="{BB962C8B-B14F-4D97-AF65-F5344CB8AC3E}">
        <p14:creationId xmlns:p14="http://schemas.microsoft.com/office/powerpoint/2010/main" val="164148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
            <a:ext cx="9144000" cy="4524315"/>
          </a:xfrm>
          <a:prstGeom prst="rect">
            <a:avLst/>
          </a:prstGeom>
        </p:spPr>
        <p:txBody>
          <a:bodyPr wrap="square">
            <a:spAutoFit/>
          </a:bodyPr>
          <a:lstStyle/>
          <a:p>
            <a:pPr algn="ctr"/>
            <a:r>
              <a:rPr lang="nl-BE" sz="4800" dirty="0"/>
              <a:t>Leerkrachten willen veel te vlug resultaat zien van hun inspanningen. Als dat niet onmiddellijk gebeurt, dan haken ze af. Zo werkt het niet. Het heeft veel meer tijd nodig.</a:t>
            </a:r>
          </a:p>
        </p:txBody>
      </p:sp>
    </p:spTree>
    <p:extLst>
      <p:ext uri="{BB962C8B-B14F-4D97-AF65-F5344CB8AC3E}">
        <p14:creationId xmlns:p14="http://schemas.microsoft.com/office/powerpoint/2010/main" val="129071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4891" y="63620"/>
            <a:ext cx="12033849" cy="5632311"/>
          </a:xfrm>
          <a:prstGeom prst="rect">
            <a:avLst/>
          </a:prstGeom>
        </p:spPr>
        <p:txBody>
          <a:bodyPr wrap="square">
            <a:spAutoFit/>
          </a:bodyPr>
          <a:lstStyle/>
          <a:p>
            <a:pPr algn="ctr"/>
            <a:r>
              <a:rPr lang="nl-NL" sz="4000" dirty="0"/>
              <a:t>Ge moest eens weten hoe moeilijk het is om op elk moment van de dag "het juiste masker of gezicht" op te zetten, en die koffer alle dagen meesleuren is </a:t>
            </a:r>
            <a:r>
              <a:rPr lang="nl-NL" sz="4000" dirty="0" err="1"/>
              <a:t>zeeeer</a:t>
            </a:r>
            <a:r>
              <a:rPr lang="nl-NL" sz="4000" dirty="0"/>
              <a:t> vermoeiend... en dat enkel om erkend, gezien, gevoeld, geliefd te worden, een plaats te hebben,......,  er mogen zijn wie je bent is geen optie, dat heb je onnoemelijk vaak ervaren door de vele vernederingen, uitsluitingen,  geweld door volwassenen met wie je omgaat. </a:t>
            </a:r>
            <a:endParaRPr lang="nl-BE" sz="4000" dirty="0"/>
          </a:p>
        </p:txBody>
      </p:sp>
    </p:spTree>
    <p:extLst>
      <p:ext uri="{BB962C8B-B14F-4D97-AF65-F5344CB8AC3E}">
        <p14:creationId xmlns:p14="http://schemas.microsoft.com/office/powerpoint/2010/main" val="1022330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
            <a:ext cx="9144000" cy="6001643"/>
          </a:xfrm>
          <a:prstGeom prst="rect">
            <a:avLst/>
          </a:prstGeom>
        </p:spPr>
        <p:txBody>
          <a:bodyPr wrap="square">
            <a:spAutoFit/>
          </a:bodyPr>
          <a:lstStyle/>
          <a:p>
            <a:pPr algn="ctr"/>
            <a:r>
              <a:rPr lang="nl-BE" sz="4800" dirty="0"/>
              <a:t>Ik zou voor mijn </a:t>
            </a:r>
            <a:r>
              <a:rPr lang="nl-BE" sz="4800" dirty="0" smtClean="0"/>
              <a:t>kinderen </a:t>
            </a:r>
            <a:r>
              <a:rPr lang="nl-BE" sz="4800" dirty="0"/>
              <a:t>een school willen waar ze een eigen mening mogen hebben en dat leerkrachten die mening laten bestaan, zonder eraan te prutsen, zonder te zeggen dat wat wij denken niet kan. Het gaat niet over goed of slecht.</a:t>
            </a:r>
          </a:p>
        </p:txBody>
      </p:sp>
    </p:spTree>
    <p:extLst>
      <p:ext uri="{BB962C8B-B14F-4D97-AF65-F5344CB8AC3E}">
        <p14:creationId xmlns:p14="http://schemas.microsoft.com/office/powerpoint/2010/main" val="137774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
            <a:ext cx="9144000" cy="6186309"/>
          </a:xfrm>
          <a:prstGeom prst="rect">
            <a:avLst/>
          </a:prstGeom>
        </p:spPr>
        <p:txBody>
          <a:bodyPr wrap="square">
            <a:spAutoFit/>
          </a:bodyPr>
          <a:lstStyle/>
          <a:p>
            <a:pPr algn="ctr"/>
            <a:r>
              <a:rPr lang="nl-BE" sz="4400" dirty="0"/>
              <a:t>Leerkrachten vragen zich af hoe ze dat kunnen sturen, want ze willen alles sturen hé. Maar ze moeten niet zo angstig zijn van die ‘andere’ </a:t>
            </a:r>
            <a:r>
              <a:rPr lang="nl-BE" sz="4400" dirty="0" smtClean="0"/>
              <a:t>kinderen. </a:t>
            </a:r>
            <a:r>
              <a:rPr lang="nl-BE" sz="4400" dirty="0"/>
              <a:t>Angst zorgt immers voor leerkrachten die probleemgedrag uitlokken omdat ze in (on)macht beginnen te gaan. Dan verliezen </a:t>
            </a:r>
            <a:r>
              <a:rPr lang="nl-BE" sz="4400" dirty="0" smtClean="0"/>
              <a:t>de kinderen </a:t>
            </a:r>
            <a:r>
              <a:rPr lang="nl-BE" sz="4400" dirty="0"/>
              <a:t>respect voor hun leerkrachten.</a:t>
            </a:r>
          </a:p>
        </p:txBody>
      </p:sp>
    </p:spTree>
    <p:extLst>
      <p:ext uri="{BB962C8B-B14F-4D97-AF65-F5344CB8AC3E}">
        <p14:creationId xmlns:p14="http://schemas.microsoft.com/office/powerpoint/2010/main" val="1438891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417638"/>
          </a:xfrm>
        </p:spPr>
        <p:txBody>
          <a:bodyPr>
            <a:normAutofit/>
          </a:bodyPr>
          <a:lstStyle/>
          <a:p>
            <a:pPr algn="ctr"/>
            <a:r>
              <a:rPr lang="nl-BE" dirty="0" smtClean="0"/>
              <a:t>Gevolgen van opgroeien in </a:t>
            </a:r>
            <a:r>
              <a:rPr lang="nl-BE" dirty="0" err="1" smtClean="0"/>
              <a:t>kansarmoede</a:t>
            </a:r>
            <a:r>
              <a:rPr lang="nl-BE" dirty="0" smtClean="0"/>
              <a:t> </a:t>
            </a:r>
            <a:br>
              <a:rPr lang="nl-BE" dirty="0" smtClean="0"/>
            </a:br>
            <a:r>
              <a:rPr lang="nl-BE" dirty="0" smtClean="0">
                <a:solidFill>
                  <a:srgbClr val="FF0000"/>
                </a:solidFill>
              </a:rPr>
              <a:t>voor het kind…</a:t>
            </a:r>
            <a:endParaRPr lang="nl-BE" dirty="0">
              <a:solidFill>
                <a:srgbClr val="FF0000"/>
              </a:solidFill>
            </a:endParaRPr>
          </a:p>
        </p:txBody>
      </p:sp>
      <p:sp>
        <p:nvSpPr>
          <p:cNvPr id="3" name="Tijdelijke aanduiding voor tekst 2"/>
          <p:cNvSpPr>
            <a:spLocks noGrp="1"/>
          </p:cNvSpPr>
          <p:nvPr>
            <p:ph type="body" idx="1"/>
          </p:nvPr>
        </p:nvSpPr>
        <p:spPr/>
        <p:txBody>
          <a:bodyPr/>
          <a:lstStyle/>
          <a:p>
            <a:r>
              <a:rPr lang="nl-BE" dirty="0" smtClean="0"/>
              <a:t>Eigen bevindingen</a:t>
            </a:r>
            <a:endParaRPr lang="nl-BE" dirty="0"/>
          </a:p>
        </p:txBody>
      </p:sp>
      <p:sp>
        <p:nvSpPr>
          <p:cNvPr id="4" name="Tijdelijke aanduiding voor inhoud 3"/>
          <p:cNvSpPr>
            <a:spLocks noGrp="1"/>
          </p:cNvSpPr>
          <p:nvPr>
            <p:ph sz="half" idx="2"/>
          </p:nvPr>
        </p:nvSpPr>
        <p:spPr/>
        <p:txBody>
          <a:bodyPr>
            <a:normAutofit fontScale="77500" lnSpcReduction="20000"/>
          </a:bodyPr>
          <a:lstStyle/>
          <a:p>
            <a:r>
              <a:rPr lang="nl-BE" sz="3400" dirty="0"/>
              <a:t>een moeilijke identiteitsontwikkeling </a:t>
            </a:r>
          </a:p>
          <a:p>
            <a:r>
              <a:rPr lang="nl-BE" sz="3400" dirty="0"/>
              <a:t>een negatief zelfbeeld, een duidelijk gebrek aan eigenwaarde </a:t>
            </a:r>
          </a:p>
          <a:p>
            <a:r>
              <a:rPr lang="nl-BE" sz="3400" dirty="0"/>
              <a:t>Stress, het hoofd vol …</a:t>
            </a:r>
          </a:p>
          <a:p>
            <a:r>
              <a:rPr lang="nl-BE" sz="3400" dirty="0"/>
              <a:t>Taalproblemen</a:t>
            </a:r>
          </a:p>
          <a:p>
            <a:r>
              <a:rPr lang="nl-BE" sz="3400" dirty="0"/>
              <a:t>Gebrek aan omgaan met structuur en ‘middenklaswaarden en –normen</a:t>
            </a:r>
            <a:r>
              <a:rPr lang="nl-BE" dirty="0" smtClean="0"/>
              <a:t>’</a:t>
            </a:r>
          </a:p>
          <a:p>
            <a:endParaRPr lang="nl-BE" dirty="0"/>
          </a:p>
        </p:txBody>
      </p:sp>
      <p:sp>
        <p:nvSpPr>
          <p:cNvPr id="5" name="Tijdelijke aanduiding voor tekst 4"/>
          <p:cNvSpPr>
            <a:spLocks noGrp="1"/>
          </p:cNvSpPr>
          <p:nvPr>
            <p:ph type="body" sz="quarter" idx="3"/>
          </p:nvPr>
        </p:nvSpPr>
        <p:spPr/>
        <p:txBody>
          <a:bodyPr/>
          <a:lstStyle/>
          <a:p>
            <a:r>
              <a:rPr lang="nl-BE" dirty="0" smtClean="0"/>
              <a:t>Onderzoek (Jensen)</a:t>
            </a:r>
            <a:endParaRPr lang="nl-BE" dirty="0"/>
          </a:p>
        </p:txBody>
      </p:sp>
      <p:sp>
        <p:nvSpPr>
          <p:cNvPr id="6" name="Tijdelijke aanduiding voor inhoud 5"/>
          <p:cNvSpPr>
            <a:spLocks noGrp="1"/>
          </p:cNvSpPr>
          <p:nvPr>
            <p:ph sz="quarter" idx="4"/>
          </p:nvPr>
        </p:nvSpPr>
        <p:spPr/>
        <p:txBody>
          <a:bodyPr>
            <a:normAutofit fontScale="85000" lnSpcReduction="10000"/>
          </a:bodyPr>
          <a:lstStyle/>
          <a:p>
            <a:pPr marL="571500" indent="-571500"/>
            <a:r>
              <a:rPr lang="nl-BE" sz="3200" dirty="0"/>
              <a:t>Emotionele en sociale dysfuncties: gekwetst zelfbeeld, gekwetst zelfvertrouwen, gekwetst vertrouwen in andere mensen</a:t>
            </a:r>
          </a:p>
          <a:p>
            <a:pPr marL="571500" indent="-571500"/>
            <a:r>
              <a:rPr lang="nl-BE" sz="3200" dirty="0"/>
              <a:t>Acute en chronische stress</a:t>
            </a:r>
          </a:p>
          <a:p>
            <a:pPr marL="571500" indent="-571500"/>
            <a:r>
              <a:rPr lang="nl-BE" sz="3200" dirty="0"/>
              <a:t>Cognitieve achterstand</a:t>
            </a:r>
          </a:p>
          <a:p>
            <a:pPr marL="571500" indent="-571500"/>
            <a:r>
              <a:rPr lang="nl-BE" sz="3200" dirty="0"/>
              <a:t>Gezondheidsproblemen</a:t>
            </a:r>
          </a:p>
          <a:p>
            <a:pPr marL="571500" indent="-571500"/>
            <a:r>
              <a:rPr lang="nl-BE" sz="3200" dirty="0"/>
              <a:t>Veiligheidsproblemen</a:t>
            </a:r>
          </a:p>
          <a:p>
            <a:endParaRPr lang="nl-BE" dirty="0"/>
          </a:p>
        </p:txBody>
      </p:sp>
    </p:spTree>
    <p:extLst>
      <p:ext uri="{BB962C8B-B14F-4D97-AF65-F5344CB8AC3E}">
        <p14:creationId xmlns:p14="http://schemas.microsoft.com/office/powerpoint/2010/main" val="4262907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2"/>
            <a:ext cx="9144000" cy="6494085"/>
          </a:xfrm>
          <a:prstGeom prst="rect">
            <a:avLst/>
          </a:prstGeom>
        </p:spPr>
        <p:txBody>
          <a:bodyPr wrap="square">
            <a:spAutoFit/>
          </a:bodyPr>
          <a:lstStyle/>
          <a:p>
            <a:r>
              <a:rPr lang="nl-BE" sz="3200" dirty="0"/>
              <a:t>Gevolgen in de thuissituatie:</a:t>
            </a:r>
          </a:p>
          <a:p>
            <a:pPr marL="457200" indent="-457200">
              <a:buFont typeface="Arial" pitchFamily="34" charset="0"/>
              <a:buChar char="•"/>
            </a:pPr>
            <a:r>
              <a:rPr lang="nl-BE" sz="3200" dirty="0"/>
              <a:t>Het leven als kind is ‘hard’, niet ‘plezierig’</a:t>
            </a:r>
          </a:p>
          <a:p>
            <a:pPr marL="457200" indent="-457200">
              <a:buFont typeface="Arial" pitchFamily="34" charset="0"/>
              <a:buChar char="•"/>
            </a:pPr>
            <a:r>
              <a:rPr lang="nl-BE" sz="3200" dirty="0"/>
              <a:t>Minder  experimenteermogelijkheden</a:t>
            </a:r>
          </a:p>
          <a:p>
            <a:pPr marL="457200" indent="-457200">
              <a:buFont typeface="Arial" pitchFamily="34" charset="0"/>
              <a:buChar char="•"/>
            </a:pPr>
            <a:r>
              <a:rPr lang="nl-BE" sz="3200" dirty="0"/>
              <a:t>Minder sociaal netwerk met leeftijdsgenoten</a:t>
            </a:r>
          </a:p>
          <a:p>
            <a:pPr marL="457200" indent="-457200">
              <a:buFont typeface="Arial" pitchFamily="34" charset="0"/>
              <a:buChar char="•"/>
            </a:pPr>
            <a:r>
              <a:rPr lang="nl-BE" sz="3200" dirty="0"/>
              <a:t>Minder cognitieve uitdagingen</a:t>
            </a:r>
          </a:p>
          <a:p>
            <a:pPr marL="457200" indent="-457200">
              <a:buFont typeface="Arial" pitchFamily="34" charset="0"/>
              <a:buChar char="•"/>
            </a:pPr>
            <a:r>
              <a:rPr lang="nl-BE" sz="3200" dirty="0"/>
              <a:t>Minder woordenschat</a:t>
            </a:r>
          </a:p>
          <a:p>
            <a:pPr marL="457200" indent="-457200">
              <a:buFont typeface="Arial" pitchFamily="34" charset="0"/>
              <a:buChar char="•"/>
            </a:pPr>
            <a:r>
              <a:rPr lang="nl-BE" sz="3200" dirty="0"/>
              <a:t>Minder vaardigheden om </a:t>
            </a:r>
            <a:r>
              <a:rPr lang="nl-BE" sz="3200" dirty="0" err="1"/>
              <a:t>om</a:t>
            </a:r>
            <a:r>
              <a:rPr lang="nl-BE" sz="3200" dirty="0"/>
              <a:t> te gaan met structuur, regels</a:t>
            </a:r>
          </a:p>
          <a:p>
            <a:pPr marL="457200" indent="-457200">
              <a:buFont typeface="Arial" pitchFamily="34" charset="0"/>
              <a:buChar char="•"/>
            </a:pPr>
            <a:r>
              <a:rPr lang="nl-BE" sz="3200" dirty="0" smtClean="0"/>
              <a:t>het kinderen </a:t>
            </a:r>
            <a:r>
              <a:rPr lang="nl-BE" sz="3200" dirty="0"/>
              <a:t>zijn afhankelijk van wat er gebeurt, leren reactief leven.</a:t>
            </a:r>
          </a:p>
          <a:p>
            <a:pPr marL="457200" indent="-457200">
              <a:buFont typeface="Arial" pitchFamily="34" charset="0"/>
              <a:buChar char="•"/>
            </a:pPr>
            <a:r>
              <a:rPr lang="nl-BE" sz="3200" dirty="0"/>
              <a:t>Pessimistische houding t.a.v. de toekomst</a:t>
            </a:r>
          </a:p>
          <a:p>
            <a:pPr marL="457200" indent="-457200">
              <a:buFont typeface="Arial" pitchFamily="34" charset="0"/>
              <a:buChar char="•"/>
            </a:pPr>
            <a:r>
              <a:rPr lang="nl-BE" sz="3200" dirty="0"/>
              <a:t>Gevoel van eenzaamheid, verstoten zijn</a:t>
            </a:r>
          </a:p>
          <a:p>
            <a:pPr marL="457200" indent="-457200">
              <a:buFont typeface="Arial" pitchFamily="34" charset="0"/>
              <a:buChar char="•"/>
            </a:pPr>
            <a:r>
              <a:rPr lang="nl-BE" sz="3200" dirty="0"/>
              <a:t>Zoektocht naar  ‘vergeetmiddelen’</a:t>
            </a:r>
          </a:p>
        </p:txBody>
      </p:sp>
    </p:spTree>
    <p:extLst>
      <p:ext uri="{BB962C8B-B14F-4D97-AF65-F5344CB8AC3E}">
        <p14:creationId xmlns:p14="http://schemas.microsoft.com/office/powerpoint/2010/main" val="1091836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412776"/>
            <a:ext cx="9144000" cy="1938992"/>
          </a:xfrm>
          <a:prstGeom prst="rect">
            <a:avLst/>
          </a:prstGeom>
        </p:spPr>
        <p:txBody>
          <a:bodyPr wrap="square">
            <a:spAutoFit/>
          </a:bodyPr>
          <a:lstStyle/>
          <a:p>
            <a:pPr algn="ctr"/>
            <a:r>
              <a:rPr lang="nl-BE" sz="6000" dirty="0"/>
              <a:t>Een aantal oude en nieuwere kaders…</a:t>
            </a:r>
          </a:p>
        </p:txBody>
      </p:sp>
    </p:spTree>
    <p:extLst>
      <p:ext uri="{BB962C8B-B14F-4D97-AF65-F5344CB8AC3E}">
        <p14:creationId xmlns:p14="http://schemas.microsoft.com/office/powerpoint/2010/main" val="337660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2700" dirty="0"/>
              <a:t>Kader 1: GLOOT</a:t>
            </a:r>
          </a:p>
        </p:txBody>
      </p:sp>
      <p:sp>
        <p:nvSpPr>
          <p:cNvPr id="4" name="Tijdelijke aanduiding voor tekst 3"/>
          <p:cNvSpPr>
            <a:spLocks noGrp="1"/>
          </p:cNvSpPr>
          <p:nvPr>
            <p:ph type="body" sz="half" idx="2"/>
          </p:nvPr>
        </p:nvSpPr>
        <p:spPr/>
        <p:txBody>
          <a:bodyPr>
            <a:normAutofit/>
          </a:bodyPr>
          <a:lstStyle/>
          <a:p>
            <a:endParaRPr lang="nl-BE" sz="1800" dirty="0"/>
          </a:p>
          <a:p>
            <a:r>
              <a:rPr lang="nl-BE" sz="1800" dirty="0"/>
              <a:t>In het GLOOT-model onderzoekt Luk Koning 4 elementen die het gedrag van </a:t>
            </a:r>
            <a:r>
              <a:rPr lang="nl-BE" sz="1800" dirty="0" smtClean="0"/>
              <a:t>kinderen </a:t>
            </a:r>
            <a:r>
              <a:rPr lang="nl-BE" sz="1800" dirty="0"/>
              <a:t>beïnvloeden… </a:t>
            </a:r>
          </a:p>
          <a:p>
            <a:endParaRPr lang="nl-BE" sz="1800" dirty="0"/>
          </a:p>
          <a:p>
            <a:endParaRPr lang="nl-BE" sz="1800" dirty="0"/>
          </a:p>
        </p:txBody>
      </p:sp>
      <p:pic>
        <p:nvPicPr>
          <p:cNvPr id="5122" name="Picture 2" descr="D:\Albert\Pictures\GLOOT\Scanne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48288" y="1113551"/>
            <a:ext cx="4176713" cy="396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877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5266137" cy="1199072"/>
          </a:xfrm>
        </p:spPr>
        <p:txBody>
          <a:bodyPr>
            <a:noAutofit/>
          </a:bodyPr>
          <a:lstStyle/>
          <a:p>
            <a:pPr algn="ctr"/>
            <a:r>
              <a:rPr lang="nl-BE" dirty="0"/>
              <a:t>De weerhouden thema’s</a:t>
            </a:r>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0" y="1933576"/>
            <a:ext cx="5339916" cy="4067175"/>
          </a:xfrm>
        </p:spPr>
        <p:txBody>
          <a:bodyPr>
            <a:noAutofit/>
          </a:bodyPr>
          <a:lstStyle/>
          <a:p>
            <a:pPr marL="385763" indent="-385763">
              <a:buAutoNum type="arabicPeriod"/>
            </a:pPr>
            <a:r>
              <a:rPr lang="nl-BE" sz="2400" dirty="0"/>
              <a:t>Stress</a:t>
            </a:r>
          </a:p>
          <a:p>
            <a:pPr marL="385763" indent="-385763">
              <a:buAutoNum type="arabicPeriod"/>
            </a:pPr>
            <a:r>
              <a:rPr lang="nl-BE" sz="2400" dirty="0"/>
              <a:t>Persoonlijke identiteitsontwikkeling</a:t>
            </a:r>
          </a:p>
          <a:p>
            <a:pPr marL="385763" indent="-385763">
              <a:buAutoNum type="arabicPeriod"/>
            </a:pPr>
            <a:r>
              <a:rPr lang="nl-BE" sz="2400" dirty="0"/>
              <a:t>Zelfbeeld / zelfvertrouwen</a:t>
            </a:r>
          </a:p>
          <a:p>
            <a:pPr marL="385763" indent="-385763">
              <a:buAutoNum type="arabicPeriod"/>
            </a:pPr>
            <a:r>
              <a:rPr lang="nl-BE" sz="2400" dirty="0"/>
              <a:t>Hechting</a:t>
            </a:r>
          </a:p>
          <a:p>
            <a:pPr marL="385763" indent="-385763">
              <a:buAutoNum type="arabicPeriod"/>
            </a:pPr>
            <a:r>
              <a:rPr lang="nl-BE" sz="2400" dirty="0"/>
              <a:t>Basisbehoeften</a:t>
            </a:r>
          </a:p>
          <a:p>
            <a:pPr marL="385763" indent="-385763">
              <a:buAutoNum type="arabicPeriod"/>
            </a:pPr>
            <a:r>
              <a:rPr lang="nl-BE" sz="2400" dirty="0" smtClean="0"/>
              <a:t>Cognitieve/executieve </a:t>
            </a:r>
            <a:r>
              <a:rPr lang="nl-BE" sz="2400" dirty="0"/>
              <a:t>dysfuncties</a:t>
            </a:r>
          </a:p>
          <a:p>
            <a:pPr marL="385763" indent="-385763">
              <a:buAutoNum type="arabicPeriod"/>
            </a:pPr>
            <a:r>
              <a:rPr lang="nl-BE" sz="2400" dirty="0"/>
              <a:t>Taalachterstand</a:t>
            </a:r>
          </a:p>
          <a:p>
            <a:pPr marL="385763" indent="-385763">
              <a:buAutoNum type="arabicPeriod"/>
            </a:pPr>
            <a:r>
              <a:rPr lang="nl-BE" sz="2400" dirty="0"/>
              <a:t>Communicatie</a:t>
            </a:r>
          </a:p>
          <a:p>
            <a:pPr marL="385763" indent="-385763">
              <a:buAutoNum type="arabicPeriod"/>
            </a:pPr>
            <a:r>
              <a:rPr lang="nl-BE" sz="2400" dirty="0"/>
              <a:t>Invloed van de cultuur op de socio-emotionele ontwikkeling</a:t>
            </a:r>
          </a:p>
        </p:txBody>
      </p:sp>
    </p:spTree>
    <p:extLst>
      <p:ext uri="{BB962C8B-B14F-4D97-AF65-F5344CB8AC3E}">
        <p14:creationId xmlns:p14="http://schemas.microsoft.com/office/powerpoint/2010/main" val="148588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2"/>
            <a:ext cx="9144000" cy="1938992"/>
          </a:xfrm>
          <a:prstGeom prst="rect">
            <a:avLst/>
          </a:prstGeom>
        </p:spPr>
        <p:txBody>
          <a:bodyPr wrap="square">
            <a:spAutoFit/>
          </a:bodyPr>
          <a:lstStyle/>
          <a:p>
            <a:pPr algn="ctr"/>
            <a:r>
              <a:rPr lang="nl-BE" sz="4000" dirty="0"/>
              <a:t>Theoretisch moment 1: </a:t>
            </a:r>
          </a:p>
          <a:p>
            <a:pPr algn="ctr"/>
            <a:endParaRPr lang="nl-BE" sz="4000" dirty="0"/>
          </a:p>
          <a:p>
            <a:pPr algn="ctr"/>
            <a:r>
              <a:rPr lang="nl-BE" sz="4000" dirty="0"/>
              <a:t>Kenmerken en oorzaken van </a:t>
            </a:r>
            <a:r>
              <a:rPr lang="nl-BE" sz="4000" dirty="0" err="1" smtClean="0"/>
              <a:t>kansarmoede</a:t>
            </a:r>
            <a:endParaRPr lang="nl-BE" sz="4000" dirty="0"/>
          </a:p>
        </p:txBody>
      </p:sp>
    </p:spTree>
    <p:extLst>
      <p:ext uri="{BB962C8B-B14F-4D97-AF65-F5344CB8AC3E}">
        <p14:creationId xmlns:p14="http://schemas.microsoft.com/office/powerpoint/2010/main" val="3422777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Opsplitsing van de thema’s</a:t>
            </a:r>
            <a:endParaRPr lang="nl-BE" dirty="0"/>
          </a:p>
        </p:txBody>
      </p:sp>
      <p:sp>
        <p:nvSpPr>
          <p:cNvPr id="3" name="Tijdelijke aanduiding voor tekst 2"/>
          <p:cNvSpPr>
            <a:spLocks noGrp="1"/>
          </p:cNvSpPr>
          <p:nvPr>
            <p:ph type="body" idx="1"/>
          </p:nvPr>
        </p:nvSpPr>
        <p:spPr/>
        <p:txBody>
          <a:bodyPr/>
          <a:lstStyle/>
          <a:p>
            <a:r>
              <a:rPr lang="nl-BE" dirty="0" smtClean="0"/>
              <a:t>Persoonsgebonden thema’s</a:t>
            </a:r>
            <a:endParaRPr lang="nl-BE" dirty="0"/>
          </a:p>
        </p:txBody>
      </p:sp>
      <p:sp>
        <p:nvSpPr>
          <p:cNvPr id="4" name="Tijdelijke aanduiding voor inhoud 3"/>
          <p:cNvSpPr>
            <a:spLocks noGrp="1"/>
          </p:cNvSpPr>
          <p:nvPr>
            <p:ph sz="half" idx="2"/>
          </p:nvPr>
        </p:nvSpPr>
        <p:spPr/>
        <p:txBody>
          <a:bodyPr>
            <a:normAutofit fontScale="85000" lnSpcReduction="20000"/>
          </a:bodyPr>
          <a:lstStyle/>
          <a:p>
            <a:r>
              <a:rPr lang="nl-BE" dirty="0" smtClean="0"/>
              <a:t>Stress</a:t>
            </a:r>
          </a:p>
          <a:p>
            <a:r>
              <a:rPr lang="nl-BE" dirty="0" smtClean="0"/>
              <a:t>Identiteitsontwikkeling</a:t>
            </a:r>
          </a:p>
          <a:p>
            <a:r>
              <a:rPr lang="nl-BE" dirty="0" smtClean="0"/>
              <a:t>basisbehoeften</a:t>
            </a:r>
          </a:p>
          <a:p>
            <a:r>
              <a:rPr lang="nl-BE" dirty="0" smtClean="0"/>
              <a:t>Hechting</a:t>
            </a:r>
          </a:p>
          <a:p>
            <a:r>
              <a:rPr lang="nl-BE" dirty="0" smtClean="0"/>
              <a:t>Communicatie/cultuur</a:t>
            </a:r>
          </a:p>
          <a:p>
            <a:endParaRPr lang="nl-BE" dirty="0"/>
          </a:p>
          <a:p>
            <a:endParaRPr lang="nl-BE" dirty="0" smtClean="0"/>
          </a:p>
          <a:p>
            <a:r>
              <a:rPr lang="nl-BE" dirty="0" smtClean="0"/>
              <a:t>Deze elementen spelen hun rol in de beleving van en het werken in de school…</a:t>
            </a:r>
            <a:endParaRPr lang="nl-BE" dirty="0"/>
          </a:p>
        </p:txBody>
      </p:sp>
      <p:sp>
        <p:nvSpPr>
          <p:cNvPr id="5" name="Tijdelijke aanduiding voor tekst 4"/>
          <p:cNvSpPr>
            <a:spLocks noGrp="1"/>
          </p:cNvSpPr>
          <p:nvPr>
            <p:ph type="body" sz="quarter" idx="3"/>
          </p:nvPr>
        </p:nvSpPr>
        <p:spPr/>
        <p:txBody>
          <a:bodyPr/>
          <a:lstStyle/>
          <a:p>
            <a:r>
              <a:rPr lang="nl-BE" dirty="0" smtClean="0"/>
              <a:t>School-/</a:t>
            </a:r>
            <a:r>
              <a:rPr lang="nl-BE" dirty="0" err="1" smtClean="0"/>
              <a:t>leergebonden</a:t>
            </a:r>
            <a:r>
              <a:rPr lang="nl-BE" dirty="0" smtClean="0"/>
              <a:t> thema’s</a:t>
            </a:r>
            <a:endParaRPr lang="nl-BE" dirty="0"/>
          </a:p>
        </p:txBody>
      </p:sp>
      <p:sp>
        <p:nvSpPr>
          <p:cNvPr id="6" name="Tijdelijke aanduiding voor inhoud 5"/>
          <p:cNvSpPr>
            <a:spLocks noGrp="1"/>
          </p:cNvSpPr>
          <p:nvPr>
            <p:ph sz="quarter" idx="4"/>
          </p:nvPr>
        </p:nvSpPr>
        <p:spPr/>
        <p:txBody>
          <a:bodyPr/>
          <a:lstStyle/>
          <a:p>
            <a:r>
              <a:rPr lang="nl-BE" dirty="0" smtClean="0"/>
              <a:t>Taalachterstand</a:t>
            </a:r>
          </a:p>
          <a:p>
            <a:r>
              <a:rPr lang="nl-BE" dirty="0" smtClean="0"/>
              <a:t>cognitieve functies</a:t>
            </a:r>
          </a:p>
          <a:p>
            <a:r>
              <a:rPr lang="nl-BE" dirty="0" smtClean="0"/>
              <a:t>Executieve functies</a:t>
            </a:r>
          </a:p>
          <a:p>
            <a:r>
              <a:rPr lang="nl-BE" dirty="0" smtClean="0"/>
              <a:t>gedrag</a:t>
            </a:r>
            <a:endParaRPr lang="nl-BE" dirty="0"/>
          </a:p>
        </p:txBody>
      </p:sp>
    </p:spTree>
    <p:extLst>
      <p:ext uri="{BB962C8B-B14F-4D97-AF65-F5344CB8AC3E}">
        <p14:creationId xmlns:p14="http://schemas.microsoft.com/office/powerpoint/2010/main" val="1669393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3441939" cy="980728"/>
          </a:xfrm>
        </p:spPr>
        <p:txBody>
          <a:bodyPr>
            <a:normAutofit/>
          </a:bodyPr>
          <a:lstStyle/>
          <a:p>
            <a:pPr algn="ctr"/>
            <a:r>
              <a:rPr lang="nl-BE" sz="4000" dirty="0"/>
              <a:t>Stress</a:t>
            </a:r>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1" y="1196752"/>
            <a:ext cx="4989514" cy="5661248"/>
          </a:xfrm>
        </p:spPr>
        <p:txBody>
          <a:bodyPr>
            <a:noAutofit/>
          </a:bodyPr>
          <a:lstStyle/>
          <a:p>
            <a:pPr marL="285750" indent="-285750">
              <a:buFont typeface="Arial" pitchFamily="34" charset="0"/>
              <a:buChar char="•"/>
            </a:pPr>
            <a:r>
              <a:rPr lang="nl-BE" sz="2400" dirty="0"/>
              <a:t>Hersenen geven aan dat er gevaar dreigt.</a:t>
            </a:r>
          </a:p>
          <a:p>
            <a:pPr marL="285750" indent="-285750">
              <a:buFont typeface="Arial" pitchFamily="34" charset="0"/>
              <a:buChar char="•"/>
            </a:pPr>
            <a:r>
              <a:rPr lang="nl-BE" sz="2400" dirty="0"/>
              <a:t>Je gaat vluchten of vechten (= positief).</a:t>
            </a:r>
          </a:p>
          <a:p>
            <a:pPr marL="285750" indent="-285750">
              <a:buFont typeface="Arial" pitchFamily="34" charset="0"/>
              <a:buChar char="•"/>
            </a:pPr>
            <a:r>
              <a:rPr lang="nl-BE" sz="2400" dirty="0"/>
              <a:t>Als de bedreiging (constant)groter is dan je capaciteit om erop te reageren dat stress een probleem wordt. </a:t>
            </a:r>
          </a:p>
          <a:p>
            <a:pPr marL="285750" indent="-285750">
              <a:buFont typeface="Arial" pitchFamily="34" charset="0"/>
              <a:buChar char="•"/>
            </a:pPr>
            <a:r>
              <a:rPr lang="nl-BE" sz="2400" dirty="0"/>
              <a:t>De redenen die leiden tot stress: Iets van buiten </a:t>
            </a:r>
            <a:r>
              <a:rPr lang="nl-BE" sz="2400" dirty="0" smtClean="0"/>
              <a:t>overmant </a:t>
            </a:r>
            <a:r>
              <a:rPr lang="nl-BE" sz="2400" dirty="0"/>
              <a:t>je  of                                                                 negatieve gedachten overmannen </a:t>
            </a:r>
            <a:r>
              <a:rPr lang="nl-BE" sz="2400" dirty="0" smtClean="0"/>
              <a:t>je</a:t>
            </a:r>
          </a:p>
          <a:p>
            <a:pPr marL="285750" indent="-285750">
              <a:buFont typeface="Arial" pitchFamily="34" charset="0"/>
              <a:buChar char="•"/>
            </a:pPr>
            <a:r>
              <a:rPr lang="nl-BE" sz="2400" dirty="0" smtClean="0"/>
              <a:t>Stress speelt reeds tijdens de zwangerschap een rol!</a:t>
            </a:r>
            <a:endParaRPr lang="nl-BE" sz="2400" dirty="0"/>
          </a:p>
          <a:p>
            <a:pPr marL="285750" indent="-285750">
              <a:buFont typeface="Arial" pitchFamily="34" charset="0"/>
              <a:buChar char="•"/>
            </a:pPr>
            <a:endParaRPr lang="nl-BE" sz="2400" dirty="0" smtClean="0"/>
          </a:p>
          <a:p>
            <a:endParaRPr lang="nl-BE" sz="2400" dirty="0"/>
          </a:p>
          <a:p>
            <a:endParaRPr lang="nl-BE" sz="2400" dirty="0" smtClean="0"/>
          </a:p>
          <a:p>
            <a:r>
              <a:rPr lang="nl-BE" sz="2400" dirty="0"/>
              <a:t/>
            </a:r>
            <a:br>
              <a:rPr lang="nl-BE" sz="2400" dirty="0"/>
            </a:br>
            <a:r>
              <a:rPr lang="nl-BE" sz="2400" dirty="0" smtClean="0"/>
              <a:t/>
            </a:r>
            <a:br>
              <a:rPr lang="nl-BE" sz="2400" dirty="0" smtClean="0"/>
            </a:br>
            <a:endParaRPr lang="nl-BE" sz="2400" dirty="0" smtClean="0"/>
          </a:p>
          <a:p>
            <a:endParaRPr lang="nl-BE" sz="2400" dirty="0"/>
          </a:p>
        </p:txBody>
      </p:sp>
    </p:spTree>
    <p:extLst>
      <p:ext uri="{BB962C8B-B14F-4D97-AF65-F5344CB8AC3E}">
        <p14:creationId xmlns:p14="http://schemas.microsoft.com/office/powerpoint/2010/main" val="1608059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Gevolgen van </a:t>
            </a:r>
            <a:r>
              <a:rPr lang="nl-BE" dirty="0" smtClean="0">
                <a:solidFill>
                  <a:srgbClr val="FF0000"/>
                </a:solidFill>
              </a:rPr>
              <a:t>chronische</a:t>
            </a:r>
            <a:r>
              <a:rPr lang="nl-BE" dirty="0" smtClean="0"/>
              <a:t> stress</a:t>
            </a:r>
            <a:endParaRPr lang="nl-BE" dirty="0"/>
          </a:p>
        </p:txBody>
      </p:sp>
      <p:sp>
        <p:nvSpPr>
          <p:cNvPr id="3" name="Tijdelijke aanduiding voor inhoud 2"/>
          <p:cNvSpPr>
            <a:spLocks noGrp="1"/>
          </p:cNvSpPr>
          <p:nvPr>
            <p:ph idx="1"/>
          </p:nvPr>
        </p:nvSpPr>
        <p:spPr/>
        <p:txBody>
          <a:bodyPr/>
          <a:lstStyle/>
          <a:p>
            <a:r>
              <a:rPr lang="nl-BE" dirty="0"/>
              <a:t>Stress zorgt voor ernstige concentratieproblemen</a:t>
            </a:r>
          </a:p>
          <a:p>
            <a:r>
              <a:rPr lang="nl-BE" dirty="0" smtClean="0"/>
              <a:t>Groot absenteïsme, letterlijk of alleen in de geest</a:t>
            </a:r>
          </a:p>
          <a:p>
            <a:r>
              <a:rPr lang="nl-BE" dirty="0" smtClean="0"/>
              <a:t>Verminderde creatieve-, cognitieve- en geheugenmogelijkheden</a:t>
            </a:r>
          </a:p>
          <a:p>
            <a:r>
              <a:rPr lang="nl-BE" dirty="0" smtClean="0"/>
              <a:t>Verminderde sociale vaardigheden en sociaal oordeel</a:t>
            </a:r>
          </a:p>
          <a:p>
            <a:r>
              <a:rPr lang="nl-BE" dirty="0" smtClean="0"/>
              <a:t>Verminderde motivatie, doelgerichtheid en inspanning</a:t>
            </a:r>
          </a:p>
          <a:p>
            <a:r>
              <a:rPr lang="nl-BE" dirty="0" smtClean="0"/>
              <a:t>Verminderde conditie</a:t>
            </a:r>
          </a:p>
          <a:p>
            <a:r>
              <a:rPr lang="nl-BE" dirty="0" smtClean="0"/>
              <a:t>Verhoogde kans op depressie</a:t>
            </a:r>
          </a:p>
          <a:p>
            <a:r>
              <a:rPr lang="nl-BE" dirty="0" smtClean="0"/>
              <a:t>Verminderde ontwikkeling en groei van hersencellen</a:t>
            </a:r>
            <a:endParaRPr lang="nl-BE" dirty="0"/>
          </a:p>
        </p:txBody>
      </p:sp>
    </p:spTree>
    <p:extLst>
      <p:ext uri="{BB962C8B-B14F-4D97-AF65-F5344CB8AC3E}">
        <p14:creationId xmlns:p14="http://schemas.microsoft.com/office/powerpoint/2010/main" val="1544301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5375920" cy="1628800"/>
          </a:xfrm>
        </p:spPr>
        <p:txBody>
          <a:bodyPr>
            <a:noAutofit/>
          </a:bodyPr>
          <a:lstStyle/>
          <a:p>
            <a:r>
              <a:rPr lang="nl-BE" sz="2800" dirty="0"/>
              <a:t>Een eigen identiteit heeft 4 belangrijke voorwaarden (</a:t>
            </a:r>
            <a:r>
              <a:rPr lang="nl-BE" sz="2800" dirty="0" err="1"/>
              <a:t>Erikson</a:t>
            </a:r>
            <a:r>
              <a:rPr lang="nl-BE" sz="2800" dirty="0"/>
              <a:t>):</a:t>
            </a:r>
            <a:br>
              <a:rPr lang="nl-BE" sz="2800" dirty="0"/>
            </a:br>
            <a:endParaRPr lang="nl-BE" sz="2800"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82345" y="1628800"/>
            <a:ext cx="5242241" cy="5229200"/>
          </a:xfrm>
        </p:spPr>
        <p:txBody>
          <a:bodyPr>
            <a:normAutofit/>
          </a:bodyPr>
          <a:lstStyle/>
          <a:p>
            <a:pPr marL="457200" indent="-457200">
              <a:buFont typeface="Arial" pitchFamily="34" charset="0"/>
              <a:buChar char="•"/>
            </a:pPr>
            <a:r>
              <a:rPr lang="nl-BE" sz="2800" dirty="0"/>
              <a:t>Het gevoel: ik ben één en dezelfde persoon</a:t>
            </a:r>
          </a:p>
          <a:p>
            <a:pPr marL="457200" indent="-457200">
              <a:buFont typeface="Arial" pitchFamily="34" charset="0"/>
              <a:buChar char="•"/>
            </a:pPr>
            <a:r>
              <a:rPr lang="nl-BE" sz="2800" dirty="0"/>
              <a:t>Wederzijdsheid: eigen identiteitsbeleving klopt met die van de omgeving</a:t>
            </a:r>
          </a:p>
          <a:p>
            <a:pPr marL="457200" indent="-457200">
              <a:buFont typeface="Arial" pitchFamily="34" charset="0"/>
              <a:buChar char="•"/>
            </a:pPr>
            <a:r>
              <a:rPr lang="nl-BE" sz="2800" dirty="0"/>
              <a:t>Zelfacceptatie</a:t>
            </a:r>
          </a:p>
          <a:p>
            <a:pPr marL="457200" indent="-457200">
              <a:buFont typeface="Arial" pitchFamily="34" charset="0"/>
              <a:buChar char="•"/>
            </a:pPr>
            <a:r>
              <a:rPr lang="nl-BE" sz="2800" dirty="0"/>
              <a:t>Idealen geven toekomstperspectief: verwachtingen en doelen</a:t>
            </a:r>
          </a:p>
          <a:p>
            <a:endParaRPr lang="nl-BE" dirty="0"/>
          </a:p>
        </p:txBody>
      </p:sp>
    </p:spTree>
    <p:extLst>
      <p:ext uri="{BB962C8B-B14F-4D97-AF65-F5344CB8AC3E}">
        <p14:creationId xmlns:p14="http://schemas.microsoft.com/office/powerpoint/2010/main" val="1529689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404664"/>
            <a:ext cx="4989514" cy="1224136"/>
          </a:xfrm>
        </p:spPr>
        <p:txBody>
          <a:bodyPr>
            <a:noAutofit/>
          </a:bodyPr>
          <a:lstStyle/>
          <a:p>
            <a:r>
              <a:rPr lang="nl-BE" sz="2400" dirty="0"/>
              <a:t>Voorwaarden voor een goede identiteitsontwikkeling:</a:t>
            </a:r>
            <a:br>
              <a:rPr lang="nl-BE" sz="2400" dirty="0"/>
            </a:br>
            <a:endParaRPr lang="nl-BE" sz="2400"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1" y="1435101"/>
            <a:ext cx="4989514" cy="5112348"/>
          </a:xfrm>
        </p:spPr>
        <p:txBody>
          <a:bodyPr>
            <a:normAutofit/>
          </a:bodyPr>
          <a:lstStyle/>
          <a:p>
            <a:r>
              <a:rPr lang="nl-BE" dirty="0"/>
              <a:t> </a:t>
            </a:r>
          </a:p>
          <a:p>
            <a:pPr marL="457200" indent="-457200">
              <a:buFont typeface="Arial" pitchFamily="34" charset="0"/>
              <a:buChar char="•"/>
            </a:pPr>
            <a:r>
              <a:rPr lang="nl-BE" sz="3200" dirty="0"/>
              <a:t>Hechting</a:t>
            </a:r>
          </a:p>
          <a:p>
            <a:pPr marL="457200" indent="-457200">
              <a:buFont typeface="Arial" pitchFamily="34" charset="0"/>
              <a:buChar char="•"/>
            </a:pPr>
            <a:r>
              <a:rPr lang="nl-BE" sz="3200" dirty="0"/>
              <a:t>De ander als model om te observeren en te imiteren</a:t>
            </a:r>
          </a:p>
          <a:p>
            <a:pPr marL="457200" indent="-457200">
              <a:buFont typeface="Arial" pitchFamily="34" charset="0"/>
              <a:buChar char="•"/>
            </a:pPr>
            <a:r>
              <a:rPr lang="nl-BE" sz="3200" dirty="0"/>
              <a:t>Interactie</a:t>
            </a:r>
          </a:p>
          <a:p>
            <a:pPr marL="457200" indent="-457200">
              <a:buFont typeface="Arial" pitchFamily="34" charset="0"/>
              <a:buChar char="•"/>
            </a:pPr>
            <a:r>
              <a:rPr lang="nl-BE" sz="3200" dirty="0"/>
              <a:t>Vertrouwen in zichzelf en in de ander</a:t>
            </a:r>
          </a:p>
          <a:p>
            <a:endParaRPr lang="nl-BE" dirty="0"/>
          </a:p>
        </p:txBody>
      </p:sp>
    </p:spTree>
    <p:extLst>
      <p:ext uri="{BB962C8B-B14F-4D97-AF65-F5344CB8AC3E}">
        <p14:creationId xmlns:p14="http://schemas.microsoft.com/office/powerpoint/2010/main" val="2505339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274638"/>
            <a:ext cx="9144000" cy="1143000"/>
          </a:xfrm>
        </p:spPr>
        <p:txBody>
          <a:bodyPr>
            <a:normAutofit fontScale="90000"/>
          </a:bodyPr>
          <a:lstStyle/>
          <a:p>
            <a:r>
              <a:rPr lang="nl-BE" sz="4000" b="1" dirty="0"/>
              <a:t>Hierbij is de periode van de adolescentie cruciaal, maar wat vooraf ging bepaalt mee!</a:t>
            </a:r>
            <a:r>
              <a:rPr lang="nl-BE" dirty="0"/>
              <a:t/>
            </a:r>
            <a:br>
              <a:rPr lang="nl-BE" dirty="0"/>
            </a:br>
            <a:endParaRPr lang="nl-BE" dirty="0"/>
          </a:p>
        </p:txBody>
      </p:sp>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2199774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332656"/>
            <a:ext cx="9144000" cy="1084982"/>
          </a:xfrm>
        </p:spPr>
        <p:txBody>
          <a:bodyPr>
            <a:noAutofit/>
          </a:bodyPr>
          <a:lstStyle/>
          <a:p>
            <a:r>
              <a:rPr lang="nl-BE" sz="3200" b="1" dirty="0"/>
              <a:t>Binnen de 8 levensfasen (</a:t>
            </a:r>
            <a:r>
              <a:rPr lang="nl-BE" sz="3200" b="1" dirty="0" err="1"/>
              <a:t>Erikson</a:t>
            </a:r>
            <a:r>
              <a:rPr lang="nl-BE" sz="3200" b="1" dirty="0"/>
              <a:t>) die uiteindelijk leiden tot identiteit </a:t>
            </a:r>
            <a:r>
              <a:rPr lang="nl-BE" sz="3200" b="1" dirty="0" smtClean="0"/>
              <a:t>zijn </a:t>
            </a:r>
            <a:r>
              <a:rPr lang="nl-BE" sz="3200" b="1" dirty="0"/>
              <a:t>de eerste 4 </a:t>
            </a:r>
            <a:r>
              <a:rPr lang="nl-BE" sz="3200" b="1" dirty="0" smtClean="0"/>
              <a:t>van zo groot belang dat elke leerkracht ze moet kennen…</a:t>
            </a:r>
            <a:r>
              <a:rPr lang="nl-BE" sz="3200" b="1" dirty="0"/>
              <a:t/>
            </a:r>
            <a:br>
              <a:rPr lang="nl-BE" sz="3200" b="1" dirty="0"/>
            </a:br>
            <a:endParaRPr lang="nl-BE" sz="3200" b="1" dirty="0"/>
          </a:p>
        </p:txBody>
      </p:sp>
      <p:graphicFrame>
        <p:nvGraphicFramePr>
          <p:cNvPr id="4" name="Tijdelijke aanduiding voor inhoud 3"/>
          <p:cNvGraphicFramePr>
            <a:graphicFrameLocks noGrp="1"/>
          </p:cNvGraphicFramePr>
          <p:nvPr>
            <p:ph idx="1"/>
            <p:extLst/>
          </p:nvPr>
        </p:nvGraphicFramePr>
        <p:xfrm>
          <a:off x="1524000" y="1700808"/>
          <a:ext cx="9144000" cy="5157190"/>
        </p:xfrm>
        <a:graphic>
          <a:graphicData uri="http://schemas.openxmlformats.org/drawingml/2006/table">
            <a:tbl>
              <a:tblPr firstRow="1" firstCol="1" bandRow="1">
                <a:tableStyleId>{5C22544A-7EE6-4342-B048-85BDC9FD1C3A}</a:tableStyleId>
              </a:tblPr>
              <a:tblGrid>
                <a:gridCol w="1514736"/>
                <a:gridCol w="1829395"/>
                <a:gridCol w="3798751"/>
                <a:gridCol w="2001118"/>
              </a:tblGrid>
              <a:tr h="1031438">
                <a:tc>
                  <a:txBody>
                    <a:bodyPr/>
                    <a:lstStyle/>
                    <a:p>
                      <a:pPr>
                        <a:lnSpc>
                          <a:spcPct val="115000"/>
                        </a:lnSpc>
                        <a:spcAft>
                          <a:spcPts val="0"/>
                        </a:spcAft>
                      </a:pPr>
                      <a:r>
                        <a:rPr lang="nl-BE" sz="2800">
                          <a:effectLst/>
                        </a:rPr>
                        <a:t>fase</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leeftijd</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levenstaak</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deugd</a:t>
                      </a:r>
                      <a:endParaRPr lang="nl-BE" sz="2800">
                        <a:effectLst/>
                        <a:latin typeface="Verdana"/>
                        <a:ea typeface="Calibri"/>
                        <a:cs typeface="Times New Roman"/>
                      </a:endParaRPr>
                    </a:p>
                  </a:txBody>
                  <a:tcPr marL="68580" marR="68580" marT="0" marB="0"/>
                </a:tc>
              </a:tr>
              <a:tr h="1031438">
                <a:tc>
                  <a:txBody>
                    <a:bodyPr/>
                    <a:lstStyle/>
                    <a:p>
                      <a:pPr>
                        <a:lnSpc>
                          <a:spcPct val="115000"/>
                        </a:lnSpc>
                        <a:spcAft>
                          <a:spcPts val="0"/>
                        </a:spcAft>
                      </a:pPr>
                      <a:r>
                        <a:rPr lang="nl-BE" sz="2800">
                          <a:effectLst/>
                        </a:rPr>
                        <a:t>Zuigeling</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0 – 18 maand</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Vertrouwen &gt;&lt; wantrouwen</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Hoop</a:t>
                      </a:r>
                      <a:endParaRPr lang="nl-BE" sz="2800">
                        <a:effectLst/>
                        <a:latin typeface="Verdana"/>
                        <a:ea typeface="Calibri"/>
                        <a:cs typeface="Times New Roman"/>
                      </a:endParaRPr>
                    </a:p>
                  </a:txBody>
                  <a:tcPr marL="68580" marR="68580" marT="0" marB="0"/>
                </a:tc>
              </a:tr>
              <a:tr h="1031438">
                <a:tc>
                  <a:txBody>
                    <a:bodyPr/>
                    <a:lstStyle/>
                    <a:p>
                      <a:pPr>
                        <a:lnSpc>
                          <a:spcPct val="115000"/>
                        </a:lnSpc>
                        <a:spcAft>
                          <a:spcPts val="0"/>
                        </a:spcAft>
                      </a:pPr>
                      <a:r>
                        <a:rPr lang="nl-BE" sz="2800">
                          <a:effectLst/>
                        </a:rPr>
                        <a:t>Peuter</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18 m – 3 j</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Autonomie &gt;&lt; schaamte en twijfel</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Wil</a:t>
                      </a:r>
                      <a:endParaRPr lang="nl-BE" sz="2800">
                        <a:effectLst/>
                        <a:latin typeface="Verdana"/>
                        <a:ea typeface="Calibri"/>
                        <a:cs typeface="Times New Roman"/>
                      </a:endParaRPr>
                    </a:p>
                  </a:txBody>
                  <a:tcPr marL="68580" marR="68580" marT="0" marB="0"/>
                </a:tc>
              </a:tr>
              <a:tr h="1031438">
                <a:tc>
                  <a:txBody>
                    <a:bodyPr/>
                    <a:lstStyle/>
                    <a:p>
                      <a:pPr>
                        <a:lnSpc>
                          <a:spcPct val="115000"/>
                        </a:lnSpc>
                        <a:spcAft>
                          <a:spcPts val="0"/>
                        </a:spcAft>
                      </a:pPr>
                      <a:r>
                        <a:rPr lang="nl-BE" sz="2800">
                          <a:effectLst/>
                        </a:rPr>
                        <a:t>Kleuter</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3 – 5 j</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Initiatief &gt;&lt; schuldgevoel</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dirty="0" err="1" smtClean="0">
                          <a:effectLst/>
                        </a:rPr>
                        <a:t>Doelgericht-heid</a:t>
                      </a:r>
                      <a:endParaRPr lang="nl-BE" sz="2800" dirty="0">
                        <a:effectLst/>
                        <a:latin typeface="Verdana"/>
                        <a:ea typeface="Calibri"/>
                        <a:cs typeface="Times New Roman"/>
                      </a:endParaRPr>
                    </a:p>
                  </a:txBody>
                  <a:tcPr marL="68580" marR="68580" marT="0" marB="0"/>
                </a:tc>
              </a:tr>
              <a:tr h="1031438">
                <a:tc>
                  <a:txBody>
                    <a:bodyPr/>
                    <a:lstStyle/>
                    <a:p>
                      <a:pPr>
                        <a:lnSpc>
                          <a:spcPct val="115000"/>
                        </a:lnSpc>
                        <a:spcAft>
                          <a:spcPts val="0"/>
                        </a:spcAft>
                      </a:pPr>
                      <a:r>
                        <a:rPr lang="nl-BE" sz="2800" dirty="0" err="1" smtClean="0">
                          <a:effectLst/>
                        </a:rPr>
                        <a:t>Basis-school</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6 – 12 j</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Vlijt &gt;&lt; minderwaardigheid</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dirty="0">
                          <a:effectLst/>
                        </a:rPr>
                        <a:t>competentie</a:t>
                      </a:r>
                      <a:endParaRPr lang="nl-BE" sz="2800" dirty="0">
                        <a:effectLst/>
                        <a:latin typeface="Verdan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27529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Vertrouwen &gt;&lt; wantrouwen</a:t>
            </a:r>
            <a:br>
              <a:rPr lang="nl-BE" dirty="0"/>
            </a:br>
            <a:r>
              <a:rPr lang="nl-BE" dirty="0"/>
              <a:t>Veilige basis/hechting</a:t>
            </a:r>
            <a:br>
              <a:rPr lang="nl-BE" dirty="0"/>
            </a:br>
            <a:endParaRPr lang="nl-BE" dirty="0"/>
          </a:p>
        </p:txBody>
      </p:sp>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177709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hthoek 2"/>
          <p:cNvSpPr>
            <a:spLocks noChangeArrowheads="1"/>
          </p:cNvSpPr>
          <p:nvPr/>
        </p:nvSpPr>
        <p:spPr bwMode="auto">
          <a:xfrm>
            <a:off x="1524000" y="2000251"/>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BE" sz="7200" b="1" i="1"/>
              <a:t>Hechting</a:t>
            </a:r>
            <a:r>
              <a:rPr lang="nl-BE" sz="7200"/>
              <a:t> is de basis van ontwikkeling!</a:t>
            </a:r>
          </a:p>
        </p:txBody>
      </p:sp>
    </p:spTree>
    <p:extLst>
      <p:ext uri="{BB962C8B-B14F-4D97-AF65-F5344CB8AC3E}">
        <p14:creationId xmlns:p14="http://schemas.microsoft.com/office/powerpoint/2010/main" val="3367394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9144000" cy="5016758"/>
          </a:xfrm>
          <a:prstGeom prst="rect">
            <a:avLst/>
          </a:prstGeom>
        </p:spPr>
        <p:txBody>
          <a:bodyPr wrap="square">
            <a:spAutoFit/>
          </a:bodyPr>
          <a:lstStyle/>
          <a:p>
            <a:r>
              <a:rPr lang="nl-BE" sz="4000" dirty="0"/>
              <a:t>Definitie (</a:t>
            </a:r>
            <a:r>
              <a:rPr lang="nl-BE" sz="4000" dirty="0" err="1"/>
              <a:t>Bowlby</a:t>
            </a:r>
            <a:r>
              <a:rPr lang="nl-BE" sz="4000" dirty="0"/>
              <a:t>):</a:t>
            </a:r>
          </a:p>
          <a:p>
            <a:endParaRPr lang="nl-BE" sz="4000" dirty="0"/>
          </a:p>
          <a:p>
            <a:r>
              <a:rPr lang="nl-BE" sz="4000" dirty="0"/>
              <a:t>Hechting is een gevoel van verbondenheid. Het is het proces tussen een kind en een volwassene waarbij </a:t>
            </a:r>
            <a:r>
              <a:rPr lang="nl-BE" sz="4000" dirty="0" smtClean="0"/>
              <a:t>het kind </a:t>
            </a:r>
            <a:r>
              <a:rPr lang="nl-BE" sz="4000" dirty="0"/>
              <a:t>hechtingsgedrag stelt en de volwassene sensitiviteit vertoont. Het is een circulair gebeuren dat ontstaat in relatie. </a:t>
            </a:r>
          </a:p>
        </p:txBody>
      </p:sp>
    </p:spTree>
    <p:extLst>
      <p:ext uri="{BB962C8B-B14F-4D97-AF65-F5344CB8AC3E}">
        <p14:creationId xmlns:p14="http://schemas.microsoft.com/office/powerpoint/2010/main" val="1256814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9144000" cy="5016758"/>
          </a:xfrm>
          <a:prstGeom prst="rect">
            <a:avLst/>
          </a:prstGeom>
        </p:spPr>
        <p:txBody>
          <a:bodyPr wrap="square">
            <a:spAutoFit/>
          </a:bodyPr>
          <a:lstStyle/>
          <a:p>
            <a:pPr algn="ctr"/>
            <a:r>
              <a:rPr lang="nl-BE" sz="4000" dirty="0"/>
              <a:t>6 types van armoede (Jensen, 2009):</a:t>
            </a:r>
          </a:p>
          <a:p>
            <a:pPr algn="ctr"/>
            <a:endParaRPr lang="nl-BE" sz="4000" dirty="0"/>
          </a:p>
          <a:p>
            <a:pPr lvl="0" algn="ctr"/>
            <a:r>
              <a:rPr lang="nl-BE" sz="4000" dirty="0" err="1"/>
              <a:t>Situatiegebonden</a:t>
            </a:r>
            <a:r>
              <a:rPr lang="nl-BE" sz="4000" dirty="0"/>
              <a:t> armoede vs. </a:t>
            </a:r>
            <a:r>
              <a:rPr lang="nl-BE" sz="4000" dirty="0" err="1"/>
              <a:t>Transgenerationele</a:t>
            </a:r>
            <a:r>
              <a:rPr lang="nl-BE" sz="4000" dirty="0"/>
              <a:t> armoede</a:t>
            </a:r>
          </a:p>
          <a:p>
            <a:pPr lvl="0" algn="ctr"/>
            <a:endParaRPr lang="nl-BE" sz="4000" dirty="0"/>
          </a:p>
          <a:p>
            <a:pPr lvl="0" algn="ctr"/>
            <a:r>
              <a:rPr lang="nl-BE" sz="4000" dirty="0"/>
              <a:t>Absolute armoede vs. Relatieve armoede</a:t>
            </a:r>
          </a:p>
          <a:p>
            <a:pPr lvl="0" algn="ctr"/>
            <a:endParaRPr lang="nl-BE" sz="4000" dirty="0"/>
          </a:p>
          <a:p>
            <a:pPr lvl="0" algn="ctr"/>
            <a:r>
              <a:rPr lang="nl-BE" sz="4000" dirty="0"/>
              <a:t>Stedelijke armoede vs. Plattelandsarmoede</a:t>
            </a:r>
          </a:p>
        </p:txBody>
      </p:sp>
    </p:spTree>
    <p:extLst>
      <p:ext uri="{BB962C8B-B14F-4D97-AF65-F5344CB8AC3E}">
        <p14:creationId xmlns:p14="http://schemas.microsoft.com/office/powerpoint/2010/main" val="1209688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404665"/>
            <a:ext cx="9144000" cy="3170099"/>
          </a:xfrm>
          <a:prstGeom prst="rect">
            <a:avLst/>
          </a:prstGeom>
        </p:spPr>
        <p:txBody>
          <a:bodyPr wrap="square">
            <a:spAutoFit/>
          </a:bodyPr>
          <a:lstStyle/>
          <a:p>
            <a:r>
              <a:rPr lang="nl-BE" sz="4000" dirty="0"/>
              <a:t>Achteraf (</a:t>
            </a:r>
            <a:r>
              <a:rPr lang="nl-BE" sz="4000" dirty="0" err="1"/>
              <a:t>Rubin</a:t>
            </a:r>
            <a:r>
              <a:rPr lang="nl-BE" sz="4000" dirty="0"/>
              <a:t>, </a:t>
            </a:r>
            <a:r>
              <a:rPr lang="nl-BE" sz="4000" dirty="0" err="1"/>
              <a:t>Schore</a:t>
            </a:r>
            <a:r>
              <a:rPr lang="nl-BE" sz="4000" dirty="0"/>
              <a:t>, e.a.):</a:t>
            </a:r>
          </a:p>
          <a:p>
            <a:endParaRPr lang="nl-BE" sz="4000" dirty="0"/>
          </a:p>
          <a:p>
            <a:r>
              <a:rPr lang="nl-BE" sz="4000" dirty="0"/>
              <a:t>Hechting vindt best plaats in een netwerk van hechtingsmogelijkheden. (m.a.w. breder dan alleen de moederfiguur)</a:t>
            </a:r>
          </a:p>
        </p:txBody>
      </p:sp>
    </p:spTree>
    <p:extLst>
      <p:ext uri="{BB962C8B-B14F-4D97-AF65-F5344CB8AC3E}">
        <p14:creationId xmlns:p14="http://schemas.microsoft.com/office/powerpoint/2010/main" val="4274967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772817"/>
            <a:ext cx="9144000" cy="2554545"/>
          </a:xfrm>
          <a:prstGeom prst="rect">
            <a:avLst/>
          </a:prstGeom>
        </p:spPr>
        <p:txBody>
          <a:bodyPr wrap="square">
            <a:spAutoFit/>
          </a:bodyPr>
          <a:lstStyle/>
          <a:p>
            <a:pPr algn="ctr"/>
            <a:r>
              <a:rPr lang="nl-BE" sz="4000" dirty="0"/>
              <a:t>Goed nieuws!!!</a:t>
            </a:r>
          </a:p>
          <a:p>
            <a:pPr algn="ctr"/>
            <a:endParaRPr lang="nl-BE" sz="4000" dirty="0"/>
          </a:p>
          <a:p>
            <a:pPr algn="ctr"/>
            <a:r>
              <a:rPr lang="nl-BE" sz="4000" dirty="0"/>
              <a:t>Hechtingsrelaties blijven zich ontwikkelen tot in de adolescentie!</a:t>
            </a:r>
          </a:p>
        </p:txBody>
      </p:sp>
    </p:spTree>
    <p:extLst>
      <p:ext uri="{BB962C8B-B14F-4D97-AF65-F5344CB8AC3E}">
        <p14:creationId xmlns:p14="http://schemas.microsoft.com/office/powerpoint/2010/main" val="3585272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
            <a:ext cx="9144000" cy="6709529"/>
          </a:xfrm>
          <a:prstGeom prst="rect">
            <a:avLst/>
          </a:prstGeom>
        </p:spPr>
        <p:txBody>
          <a:bodyPr wrap="square">
            <a:spAutoFit/>
          </a:bodyPr>
          <a:lstStyle/>
          <a:p>
            <a:r>
              <a:rPr lang="nl-BE" sz="2800" dirty="0"/>
              <a:t>Het belang van hechting:</a:t>
            </a:r>
          </a:p>
          <a:p>
            <a:endParaRPr lang="nl-BE" sz="1000" dirty="0"/>
          </a:p>
          <a:p>
            <a:pPr marL="457200" indent="-457200">
              <a:buFont typeface="Arial" pitchFamily="34" charset="0"/>
              <a:buChar char="•"/>
            </a:pPr>
            <a:r>
              <a:rPr lang="nl-BE" sz="2800" dirty="0"/>
              <a:t>Hechting zorgt voor zelfvertrouwen (zichzelf waardevol vinden) en vertrouwen (op de beschikbaarheid van de andere).</a:t>
            </a:r>
          </a:p>
          <a:p>
            <a:pPr marL="457200" indent="-457200">
              <a:buFont typeface="Arial" pitchFamily="34" charset="0"/>
              <a:buChar char="•"/>
            </a:pPr>
            <a:endParaRPr lang="nl-BE" sz="2800" dirty="0"/>
          </a:p>
          <a:p>
            <a:pPr marL="457200" indent="-457200">
              <a:buFont typeface="Arial" pitchFamily="34" charset="0"/>
              <a:buChar char="•"/>
            </a:pPr>
            <a:r>
              <a:rPr lang="nl-BE" sz="2800" dirty="0"/>
              <a:t>Hechting betekent de capaciteit van de hechtingsfiguur om emotionele en/of lichamelijke ondraaglijke gevoelens van </a:t>
            </a:r>
            <a:r>
              <a:rPr lang="nl-BE" sz="2800" dirty="0" smtClean="0"/>
              <a:t>het kind draaglijk </a:t>
            </a:r>
            <a:r>
              <a:rPr lang="nl-BE" sz="2800" dirty="0"/>
              <a:t>te maken. Hierbij houdt de hechtingsfiguur rekening met de mentale processen en de intenties van </a:t>
            </a:r>
            <a:r>
              <a:rPr lang="nl-BE" sz="2800" dirty="0" smtClean="0"/>
              <a:t>het kind. </a:t>
            </a:r>
            <a:r>
              <a:rPr lang="nl-BE" sz="2800" dirty="0"/>
              <a:t>(= </a:t>
            </a:r>
            <a:r>
              <a:rPr lang="nl-BE" sz="2800" dirty="0" err="1"/>
              <a:t>containment</a:t>
            </a:r>
            <a:r>
              <a:rPr lang="nl-BE" sz="2800" dirty="0"/>
              <a:t>)</a:t>
            </a:r>
          </a:p>
          <a:p>
            <a:pPr marL="457200" indent="-457200">
              <a:buFont typeface="Arial" pitchFamily="34" charset="0"/>
              <a:buChar char="•"/>
            </a:pPr>
            <a:endParaRPr lang="nl-BE" sz="2800" dirty="0"/>
          </a:p>
          <a:p>
            <a:pPr marL="457200" indent="-457200">
              <a:buFont typeface="Arial" pitchFamily="34" charset="0"/>
              <a:buChar char="•"/>
            </a:pPr>
            <a:r>
              <a:rPr lang="nl-BE" sz="2800" dirty="0"/>
              <a:t>Zorgen voor nabijheid, warmte en geborgenheid.</a:t>
            </a:r>
          </a:p>
          <a:p>
            <a:pPr marL="457200" indent="-457200">
              <a:buFont typeface="Arial" pitchFamily="34" charset="0"/>
              <a:buChar char="•"/>
            </a:pPr>
            <a:endParaRPr lang="nl-BE" sz="2800" dirty="0"/>
          </a:p>
          <a:p>
            <a:pPr marL="457200" indent="-457200">
              <a:buFont typeface="Arial" pitchFamily="34" charset="0"/>
              <a:buChar char="•"/>
            </a:pPr>
            <a:r>
              <a:rPr lang="nl-BE" sz="2800" dirty="0"/>
              <a:t>Dit moet leiden tot autonomie, </a:t>
            </a:r>
            <a:r>
              <a:rPr lang="nl-BE" sz="2800" dirty="0" smtClean="0"/>
              <a:t>exploratie </a:t>
            </a:r>
            <a:r>
              <a:rPr lang="nl-BE" sz="2800" dirty="0"/>
              <a:t>en veiligheid om te durven groeien.</a:t>
            </a:r>
          </a:p>
        </p:txBody>
      </p:sp>
    </p:spTree>
    <p:extLst>
      <p:ext uri="{BB962C8B-B14F-4D97-AF65-F5344CB8AC3E}">
        <p14:creationId xmlns:p14="http://schemas.microsoft.com/office/powerpoint/2010/main" val="3920614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332656"/>
            <a:ext cx="9144000" cy="5016758"/>
          </a:xfrm>
          <a:prstGeom prst="rect">
            <a:avLst/>
          </a:prstGeom>
        </p:spPr>
        <p:txBody>
          <a:bodyPr wrap="square">
            <a:spAutoFit/>
          </a:bodyPr>
          <a:lstStyle/>
          <a:p>
            <a:r>
              <a:rPr lang="nl-BE" sz="4000" dirty="0"/>
              <a:t>Voorwaarden:</a:t>
            </a:r>
          </a:p>
          <a:p>
            <a:endParaRPr lang="nl-BE" sz="4000" dirty="0"/>
          </a:p>
          <a:p>
            <a:pPr marL="571500" indent="-571500">
              <a:buFont typeface="Arial" pitchFamily="34" charset="0"/>
              <a:buChar char="•"/>
            </a:pPr>
            <a:r>
              <a:rPr lang="nl-BE" sz="4000" dirty="0"/>
              <a:t>Een fysiek aanwezige hechtingsfiguur</a:t>
            </a:r>
          </a:p>
          <a:p>
            <a:pPr marL="571500" indent="-571500">
              <a:buFont typeface="Arial" pitchFamily="34" charset="0"/>
              <a:buChar char="•"/>
            </a:pPr>
            <a:endParaRPr lang="nl-BE" sz="4000" dirty="0"/>
          </a:p>
          <a:p>
            <a:pPr marL="571500" indent="-571500">
              <a:buFont typeface="Arial" pitchFamily="34" charset="0"/>
              <a:buChar char="•"/>
            </a:pPr>
            <a:r>
              <a:rPr lang="nl-BE" sz="4000" dirty="0"/>
              <a:t>Een emotioneel stabiele hechtingsfiguur</a:t>
            </a:r>
          </a:p>
          <a:p>
            <a:pPr marL="571500" indent="-571500">
              <a:buFont typeface="Arial" pitchFamily="34" charset="0"/>
              <a:buChar char="•"/>
            </a:pPr>
            <a:endParaRPr lang="nl-BE" sz="4000" dirty="0"/>
          </a:p>
          <a:p>
            <a:pPr marL="571500" indent="-571500">
              <a:buFont typeface="Arial" pitchFamily="34" charset="0"/>
              <a:buChar char="•"/>
            </a:pPr>
            <a:r>
              <a:rPr lang="nl-BE" sz="4000" dirty="0"/>
              <a:t>Een sensitieve </a:t>
            </a:r>
            <a:r>
              <a:rPr lang="nl-BE" sz="4000" dirty="0" smtClean="0"/>
              <a:t>en responsieve hechtingsfiguur</a:t>
            </a:r>
            <a:endParaRPr lang="nl-BE" sz="4000" dirty="0"/>
          </a:p>
        </p:txBody>
      </p:sp>
    </p:spTree>
    <p:extLst>
      <p:ext uri="{BB962C8B-B14F-4D97-AF65-F5344CB8AC3E}">
        <p14:creationId xmlns:p14="http://schemas.microsoft.com/office/powerpoint/2010/main" val="3763979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
            <a:ext cx="9144000" cy="6986528"/>
          </a:xfrm>
          <a:prstGeom prst="rect">
            <a:avLst/>
          </a:prstGeom>
        </p:spPr>
        <p:txBody>
          <a:bodyPr wrap="square">
            <a:spAutoFit/>
          </a:bodyPr>
          <a:lstStyle/>
          <a:p>
            <a:r>
              <a:rPr lang="nl-BE" sz="3200" dirty="0"/>
              <a:t>Kenmerken van hechtingsproblemen bij kinderen:</a:t>
            </a:r>
          </a:p>
          <a:p>
            <a:endParaRPr lang="nl-BE" sz="3200" dirty="0"/>
          </a:p>
          <a:p>
            <a:pPr lvl="0"/>
            <a:r>
              <a:rPr lang="nl-BE" sz="3200" dirty="0"/>
              <a:t>Onmacht om wederkerige sociale relaties aan te gaan.</a:t>
            </a:r>
          </a:p>
          <a:p>
            <a:pPr lvl="0"/>
            <a:r>
              <a:rPr lang="nl-BE" sz="3200" dirty="0"/>
              <a:t>Verwaarlozen van zichzelf en de omgeving (t.e.m. zelfverwerping)</a:t>
            </a:r>
          </a:p>
          <a:p>
            <a:pPr lvl="0"/>
            <a:r>
              <a:rPr lang="nl-BE" sz="3200" dirty="0"/>
              <a:t>Controle willen houden, dingen zelf oplossen, geen hulp aanvaarden of vragen</a:t>
            </a:r>
          </a:p>
          <a:p>
            <a:pPr lvl="0"/>
            <a:r>
              <a:rPr lang="nl-BE" sz="3200" dirty="0"/>
              <a:t>Groot (on)rechtvaardigheidsgevoel</a:t>
            </a:r>
          </a:p>
          <a:p>
            <a:pPr lvl="0"/>
            <a:r>
              <a:rPr lang="nl-BE" sz="3200" dirty="0"/>
              <a:t>Verzamelgedrag, materialisme</a:t>
            </a:r>
          </a:p>
          <a:p>
            <a:pPr lvl="0"/>
            <a:r>
              <a:rPr lang="nl-BE" sz="3200" dirty="0"/>
              <a:t>Agressie</a:t>
            </a:r>
          </a:p>
          <a:p>
            <a:pPr lvl="0"/>
            <a:r>
              <a:rPr lang="nl-BE" sz="3200" dirty="0"/>
              <a:t>Veel nood aan aandacht die ze tegelijk aanvechten</a:t>
            </a:r>
          </a:p>
          <a:p>
            <a:pPr lvl="0"/>
            <a:r>
              <a:rPr lang="nl-BE" sz="3200" dirty="0"/>
              <a:t>Fundamenteel eenzaam</a:t>
            </a:r>
          </a:p>
          <a:p>
            <a:pPr lvl="0"/>
            <a:r>
              <a:rPr lang="nl-BE" sz="3200" dirty="0"/>
              <a:t>Lustprincipe</a:t>
            </a:r>
          </a:p>
          <a:p>
            <a:pPr lvl="0"/>
            <a:r>
              <a:rPr lang="nl-BE" sz="3200" dirty="0"/>
              <a:t>Weinig oorzaak-gevolg denken</a:t>
            </a:r>
          </a:p>
        </p:txBody>
      </p:sp>
    </p:spTree>
    <p:extLst>
      <p:ext uri="{BB962C8B-B14F-4D97-AF65-F5344CB8AC3E}">
        <p14:creationId xmlns:p14="http://schemas.microsoft.com/office/powerpoint/2010/main" val="18241063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5266137" cy="805545"/>
          </a:xfrm>
        </p:spPr>
        <p:txBody>
          <a:bodyPr>
            <a:normAutofit/>
          </a:bodyPr>
          <a:lstStyle/>
          <a:p>
            <a:pPr algn="ctr"/>
            <a:r>
              <a:rPr lang="nl-BE" sz="4400" dirty="0" err="1"/>
              <a:t>parentificatie</a:t>
            </a:r>
            <a:endParaRPr lang="nl-BE" sz="4400"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1" y="805545"/>
            <a:ext cx="4761781" cy="5914432"/>
          </a:xfrm>
        </p:spPr>
        <p:txBody>
          <a:bodyPr>
            <a:normAutofit/>
          </a:bodyPr>
          <a:lstStyle/>
          <a:p>
            <a:pPr marL="214313" indent="-214313">
              <a:buFont typeface="Arial" panose="020B0604020202020204" pitchFamily="34" charset="0"/>
              <a:buChar char="•"/>
            </a:pPr>
            <a:r>
              <a:rPr lang="nl-BE" sz="2000" dirty="0" smtClean="0"/>
              <a:t>kinderen </a:t>
            </a:r>
            <a:r>
              <a:rPr lang="nl-BE" sz="2000" dirty="0"/>
              <a:t>willen voldoen aan de verwachtingen van hun ouders. </a:t>
            </a:r>
          </a:p>
          <a:p>
            <a:pPr marL="214313" indent="-214313">
              <a:buFont typeface="Arial" panose="020B0604020202020204" pitchFamily="34" charset="0"/>
              <a:buChar char="•"/>
            </a:pPr>
            <a:r>
              <a:rPr lang="nl-BE" sz="2000" dirty="0"/>
              <a:t>Ze passen zich aan om zo verbonden te blijven met hen. </a:t>
            </a:r>
          </a:p>
          <a:p>
            <a:pPr marL="214313" indent="-214313">
              <a:buFont typeface="Arial" panose="020B0604020202020204" pitchFamily="34" charset="0"/>
              <a:buChar char="•"/>
            </a:pPr>
            <a:r>
              <a:rPr lang="nl-BE" sz="2000" dirty="0" smtClean="0"/>
              <a:t>het kind </a:t>
            </a:r>
            <a:r>
              <a:rPr lang="nl-BE" sz="2000" dirty="0"/>
              <a:t>gaat zorgen voor de ouders</a:t>
            </a:r>
          </a:p>
          <a:p>
            <a:pPr marL="214313" indent="-214313">
              <a:buFont typeface="Arial" panose="020B0604020202020204" pitchFamily="34" charset="0"/>
              <a:buChar char="•"/>
            </a:pPr>
            <a:r>
              <a:rPr lang="nl-BE" sz="2000" dirty="0"/>
              <a:t>Er groeit een ongezonde wederzijdse afhankelijkheid</a:t>
            </a:r>
          </a:p>
          <a:p>
            <a:pPr marL="214313" indent="-214313">
              <a:buFont typeface="Arial" panose="020B0604020202020204" pitchFamily="34" charset="0"/>
              <a:buChar char="•"/>
            </a:pPr>
            <a:r>
              <a:rPr lang="nl-BE" sz="2000" dirty="0" smtClean="0"/>
              <a:t>het kind </a:t>
            </a:r>
            <a:r>
              <a:rPr lang="nl-BE" sz="2000" dirty="0"/>
              <a:t>zorgt meer voor zijn ouder dan omgekeerd</a:t>
            </a:r>
          </a:p>
          <a:p>
            <a:pPr marL="214313" indent="-214313">
              <a:buFont typeface="Arial" panose="020B0604020202020204" pitchFamily="34" charset="0"/>
              <a:buChar char="•"/>
            </a:pPr>
            <a:endParaRPr lang="nl-BE" sz="2000" dirty="0"/>
          </a:p>
          <a:p>
            <a:r>
              <a:rPr lang="nl-BE" sz="2000" dirty="0"/>
              <a:t>Extreem: </a:t>
            </a:r>
          </a:p>
          <a:p>
            <a:pPr marL="214313" indent="-214313">
              <a:buFont typeface="Arial" panose="020B0604020202020204" pitchFamily="34" charset="0"/>
              <a:buChar char="•"/>
            </a:pPr>
            <a:r>
              <a:rPr lang="nl-BE" sz="2000" dirty="0" smtClean="0"/>
              <a:t>het kind </a:t>
            </a:r>
            <a:r>
              <a:rPr lang="nl-BE" sz="2000" dirty="0"/>
              <a:t>ziet zichzelf als een extra zorg van zijn ouder</a:t>
            </a:r>
          </a:p>
          <a:p>
            <a:pPr marL="214313" indent="-214313">
              <a:buFont typeface="Arial" panose="020B0604020202020204" pitchFamily="34" charset="0"/>
              <a:buChar char="•"/>
            </a:pPr>
            <a:r>
              <a:rPr lang="nl-BE" sz="2000" dirty="0"/>
              <a:t>Als de ouder de zorg niet waardeert, ervaart </a:t>
            </a:r>
            <a:r>
              <a:rPr lang="nl-BE" sz="2000" dirty="0" smtClean="0"/>
              <a:t>het kind </a:t>
            </a:r>
            <a:r>
              <a:rPr lang="nl-BE" sz="2000" dirty="0"/>
              <a:t>dat als ‘ik doe nooit genoeg’ </a:t>
            </a:r>
            <a:r>
              <a:rPr lang="nl-BE" sz="2000" dirty="0">
                <a:sym typeface="Wingdings" panose="05000000000000000000" pitchFamily="2" charset="2"/>
              </a:rPr>
              <a:t> schuldinductie</a:t>
            </a:r>
            <a:endParaRPr lang="nl-BE" sz="2000" dirty="0"/>
          </a:p>
        </p:txBody>
      </p:sp>
    </p:spTree>
    <p:extLst>
      <p:ext uri="{BB962C8B-B14F-4D97-AF65-F5344CB8AC3E}">
        <p14:creationId xmlns:p14="http://schemas.microsoft.com/office/powerpoint/2010/main" val="334888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476672"/>
            <a:ext cx="8686800" cy="1440160"/>
          </a:xfrm>
        </p:spPr>
        <p:txBody>
          <a:bodyPr>
            <a:noAutofit/>
          </a:bodyPr>
          <a:lstStyle/>
          <a:p>
            <a:r>
              <a:rPr lang="nl-BE" sz="3600" dirty="0"/>
              <a:t>autonomie &gt;&lt; schaamte en twijfel</a:t>
            </a:r>
            <a:br>
              <a:rPr lang="nl-BE" sz="3600" dirty="0"/>
            </a:br>
            <a:r>
              <a:rPr lang="nl-BE" sz="3600" dirty="0"/>
              <a:t>omgeving moedigt onafhankelijkheid en exploratiedrang aan </a:t>
            </a:r>
            <a:br>
              <a:rPr lang="nl-BE" sz="3600" dirty="0"/>
            </a:br>
            <a:endParaRPr lang="nl-BE" sz="3600" dirty="0"/>
          </a:p>
        </p:txBody>
      </p:sp>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2702562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274638"/>
            <a:ext cx="9144000" cy="1143000"/>
          </a:xfrm>
        </p:spPr>
        <p:txBody>
          <a:bodyPr>
            <a:noAutofit/>
          </a:bodyPr>
          <a:lstStyle/>
          <a:p>
            <a:r>
              <a:rPr lang="nl-BE" sz="3600" dirty="0"/>
              <a:t>initiatief &gt;&lt; schuldgevoel</a:t>
            </a:r>
            <a:br>
              <a:rPr lang="nl-BE" sz="3600" dirty="0"/>
            </a:br>
            <a:r>
              <a:rPr lang="nl-BE" sz="3600" dirty="0"/>
              <a:t>omgeving moedigt initiatief en fantasie aan</a:t>
            </a:r>
            <a:br>
              <a:rPr lang="nl-BE" sz="3600" dirty="0"/>
            </a:br>
            <a:endParaRPr lang="nl-BE" sz="3600" dirty="0"/>
          </a:p>
        </p:txBody>
      </p:sp>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640168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274638"/>
            <a:ext cx="9144000" cy="1426170"/>
          </a:xfrm>
        </p:spPr>
        <p:txBody>
          <a:bodyPr>
            <a:noAutofit/>
          </a:bodyPr>
          <a:lstStyle/>
          <a:p>
            <a:r>
              <a:rPr lang="nl-BE" sz="3600" dirty="0"/>
              <a:t>vlijt &gt;&lt; minderwaardigheid</a:t>
            </a:r>
            <a:br>
              <a:rPr lang="nl-BE" sz="3600" dirty="0"/>
            </a:br>
            <a:r>
              <a:rPr lang="nl-BE" sz="3600" dirty="0"/>
              <a:t>Zelfvertrouwen groeit door wat ik toon dat ik kan.</a:t>
            </a:r>
            <a:br>
              <a:rPr lang="nl-BE" sz="3600" dirty="0"/>
            </a:br>
            <a:endParaRPr lang="nl-BE" sz="3600" dirty="0"/>
          </a:p>
        </p:txBody>
      </p:sp>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4108627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39947"/>
            <a:ext cx="5266137" cy="845389"/>
          </a:xfrm>
        </p:spPr>
        <p:txBody>
          <a:bodyPr>
            <a:noAutofit/>
          </a:bodyPr>
          <a:lstStyle/>
          <a:p>
            <a:pPr algn="ctr"/>
            <a:r>
              <a:rPr lang="nl-BE" sz="6000" dirty="0" smtClean="0"/>
              <a:t>BASIS:</a:t>
            </a:r>
            <a:endParaRPr lang="nl-BE" sz="6000" dirty="0"/>
          </a:p>
        </p:txBody>
      </p:sp>
      <p:sp>
        <p:nvSpPr>
          <p:cNvPr id="4" name="Tijdelijke aanduiding voor tekst 3"/>
          <p:cNvSpPr>
            <a:spLocks noGrp="1"/>
          </p:cNvSpPr>
          <p:nvPr>
            <p:ph type="body" sz="half" idx="2"/>
          </p:nvPr>
        </p:nvSpPr>
        <p:spPr>
          <a:xfrm>
            <a:off x="0" y="1587260"/>
            <a:ext cx="5339916" cy="4413490"/>
          </a:xfrm>
        </p:spPr>
        <p:txBody>
          <a:bodyPr>
            <a:normAutofit/>
          </a:bodyPr>
          <a:lstStyle/>
          <a:p>
            <a:endParaRPr lang="nl-BE" sz="1800" dirty="0" smtClean="0"/>
          </a:p>
          <a:p>
            <a:pPr algn="ctr"/>
            <a:r>
              <a:rPr lang="nl-BE" sz="4400" b="1" dirty="0" smtClean="0"/>
              <a:t>Vertrouwen </a:t>
            </a:r>
            <a:r>
              <a:rPr lang="nl-BE" sz="4400" b="1" dirty="0"/>
              <a:t>in jezelf</a:t>
            </a:r>
          </a:p>
          <a:p>
            <a:pPr algn="ctr"/>
            <a:r>
              <a:rPr lang="nl-BE" sz="4400" b="1" dirty="0"/>
              <a:t>EN</a:t>
            </a:r>
          </a:p>
          <a:p>
            <a:pPr algn="ctr"/>
            <a:r>
              <a:rPr lang="nl-BE" sz="4400" b="1" dirty="0"/>
              <a:t>Vertrouwen in de ander</a:t>
            </a:r>
          </a:p>
        </p:txBody>
      </p:sp>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335280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nl-BE" dirty="0" err="1" smtClean="0"/>
              <a:t>Situatiegebonden</a:t>
            </a:r>
            <a:r>
              <a:rPr lang="nl-BE" dirty="0" smtClean="0"/>
              <a:t> armoede vs. </a:t>
            </a:r>
            <a:r>
              <a:rPr lang="nl-BE" dirty="0" err="1" smtClean="0"/>
              <a:t>Transgenerationele</a:t>
            </a:r>
            <a:r>
              <a:rPr lang="nl-BE" dirty="0" smtClean="0"/>
              <a:t> armoede</a:t>
            </a:r>
            <a:br>
              <a:rPr lang="nl-BE" dirty="0" smtClean="0"/>
            </a:br>
            <a:endParaRPr lang="nl-BE" dirty="0"/>
          </a:p>
        </p:txBody>
      </p:sp>
      <p:sp>
        <p:nvSpPr>
          <p:cNvPr id="3" name="Tijdelijke aanduiding voor inhoud 2"/>
          <p:cNvSpPr>
            <a:spLocks noGrp="1"/>
          </p:cNvSpPr>
          <p:nvPr>
            <p:ph sz="half" idx="1"/>
          </p:nvPr>
        </p:nvSpPr>
        <p:spPr>
          <a:xfrm>
            <a:off x="1524000" y="1412776"/>
            <a:ext cx="4495800" cy="5445224"/>
          </a:xfrm>
        </p:spPr>
        <p:txBody>
          <a:bodyPr>
            <a:normAutofit lnSpcReduction="10000"/>
          </a:bodyPr>
          <a:lstStyle/>
          <a:p>
            <a:pPr marL="0" indent="0" algn="ctr">
              <a:buNone/>
            </a:pPr>
            <a:r>
              <a:rPr lang="nl-BE" dirty="0" err="1" smtClean="0"/>
              <a:t>Situatiegebonden</a:t>
            </a:r>
            <a:r>
              <a:rPr lang="nl-BE" dirty="0" smtClean="0"/>
              <a:t> armoede: </a:t>
            </a:r>
          </a:p>
          <a:p>
            <a:pPr algn="ctr"/>
            <a:endParaRPr lang="nl-BE" dirty="0" smtClean="0"/>
          </a:p>
          <a:p>
            <a:pPr marL="571500" indent="-571500"/>
            <a:r>
              <a:rPr lang="nl-BE" dirty="0" smtClean="0"/>
              <a:t>Crisis: vb. rampen, echtscheiding, gezondheidsproblemen,…</a:t>
            </a:r>
          </a:p>
          <a:p>
            <a:pPr marL="571500" indent="-571500"/>
            <a:r>
              <a:rPr lang="nl-BE" dirty="0" smtClean="0"/>
              <a:t>Verlies: vb. overlijden</a:t>
            </a:r>
          </a:p>
          <a:p>
            <a:pPr marL="571500" indent="-571500"/>
            <a:r>
              <a:rPr lang="nl-BE" dirty="0" smtClean="0"/>
              <a:t>Gezondheidsproblemen</a:t>
            </a:r>
          </a:p>
          <a:p>
            <a:pPr marL="571500" indent="-571500"/>
            <a:endParaRPr lang="nl-BE" dirty="0" smtClean="0"/>
          </a:p>
          <a:p>
            <a:pPr marL="571500" indent="-571500"/>
            <a:endParaRPr lang="nl-BE" dirty="0" smtClean="0"/>
          </a:p>
          <a:p>
            <a:r>
              <a:rPr lang="nl-BE" dirty="0" smtClean="0"/>
              <a:t>Kenmerk: meestal tijdelijk van aard</a:t>
            </a:r>
            <a:br>
              <a:rPr lang="nl-BE" dirty="0" smtClean="0"/>
            </a:br>
            <a:endParaRPr lang="nl-BE" dirty="0" smtClean="0"/>
          </a:p>
          <a:p>
            <a:endParaRPr lang="nl-BE" dirty="0"/>
          </a:p>
        </p:txBody>
      </p:sp>
      <p:sp>
        <p:nvSpPr>
          <p:cNvPr id="4" name="Tijdelijke aanduiding voor inhoud 3"/>
          <p:cNvSpPr>
            <a:spLocks noGrp="1"/>
          </p:cNvSpPr>
          <p:nvPr>
            <p:ph sz="half" idx="2"/>
          </p:nvPr>
        </p:nvSpPr>
        <p:spPr>
          <a:xfrm>
            <a:off x="6172200" y="1484784"/>
            <a:ext cx="4495800" cy="5256584"/>
          </a:xfrm>
        </p:spPr>
        <p:txBody>
          <a:bodyPr>
            <a:normAutofit lnSpcReduction="10000"/>
          </a:bodyPr>
          <a:lstStyle/>
          <a:p>
            <a:pPr marL="0" indent="0" algn="ctr">
              <a:buNone/>
            </a:pPr>
            <a:r>
              <a:rPr lang="nl-BE" dirty="0" err="1" smtClean="0"/>
              <a:t>Transgenerationele</a:t>
            </a:r>
            <a:r>
              <a:rPr lang="nl-BE" dirty="0" smtClean="0"/>
              <a:t> armoede: </a:t>
            </a:r>
          </a:p>
          <a:p>
            <a:pPr algn="ctr"/>
            <a:endParaRPr lang="nl-BE" dirty="0" smtClean="0"/>
          </a:p>
          <a:p>
            <a:pPr marL="571500" indent="-571500"/>
            <a:r>
              <a:rPr lang="nl-BE" dirty="0" smtClean="0"/>
              <a:t>armoede die minstens 2 generaties overspant. </a:t>
            </a:r>
          </a:p>
          <a:p>
            <a:pPr marL="571500" indent="-571500"/>
            <a:r>
              <a:rPr lang="nl-BE" dirty="0" smtClean="0"/>
              <a:t>Er zijn te weinig tools aanwezig om uit de armoede te geraken.</a:t>
            </a:r>
            <a:endParaRPr lang="nl-BE" dirty="0"/>
          </a:p>
        </p:txBody>
      </p:sp>
    </p:spTree>
    <p:extLst>
      <p:ext uri="{BB962C8B-B14F-4D97-AF65-F5344CB8AC3E}">
        <p14:creationId xmlns:p14="http://schemas.microsoft.com/office/powerpoint/2010/main" val="1874121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Jouw mening over wat je zelf waard bent, noemen we </a:t>
            </a:r>
            <a:r>
              <a:rPr lang="nl-BE" b="1" dirty="0" smtClean="0"/>
              <a:t>zelfbeeld</a:t>
            </a:r>
            <a:endParaRPr lang="nl-BE" b="1" dirty="0"/>
          </a:p>
        </p:txBody>
      </p:sp>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2871117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4989514" cy="1196752"/>
          </a:xfrm>
        </p:spPr>
        <p:txBody>
          <a:bodyPr>
            <a:normAutofit/>
          </a:bodyPr>
          <a:lstStyle/>
          <a:p>
            <a:r>
              <a:rPr lang="nl-BE" dirty="0"/>
              <a:t>Oorzaken van een negatief zelfbeeld</a:t>
            </a:r>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1" y="1371600"/>
            <a:ext cx="5591943" cy="5297760"/>
          </a:xfrm>
        </p:spPr>
        <p:txBody>
          <a:bodyPr>
            <a:normAutofit/>
          </a:bodyPr>
          <a:lstStyle/>
          <a:p>
            <a:pPr marL="285750" indent="-285750">
              <a:buFont typeface="Arial" pitchFamily="34" charset="0"/>
              <a:buChar char="•"/>
            </a:pPr>
            <a:r>
              <a:rPr lang="nl-BE" sz="2400" dirty="0"/>
              <a:t>Gebrek aan waardering, liefde of aandacht</a:t>
            </a:r>
          </a:p>
          <a:p>
            <a:pPr marL="342900" indent="-342900">
              <a:buFont typeface="Arial" pitchFamily="34" charset="0"/>
              <a:buChar char="•"/>
            </a:pPr>
            <a:r>
              <a:rPr lang="nl-BE" sz="2400" dirty="0">
                <a:solidFill>
                  <a:srgbClr val="FF0000"/>
                </a:solidFill>
              </a:rPr>
              <a:t>Niet erkende prestaties of inzet </a:t>
            </a:r>
          </a:p>
          <a:p>
            <a:pPr marL="342900" indent="-342900">
              <a:buFont typeface="Arial" pitchFamily="34" charset="0"/>
              <a:buChar char="•"/>
            </a:pPr>
            <a:r>
              <a:rPr lang="nl-BE" sz="2400" dirty="0"/>
              <a:t>Een gebrek aan grenzen en discipline</a:t>
            </a:r>
          </a:p>
          <a:p>
            <a:pPr marL="342900" indent="-342900">
              <a:buFont typeface="Arial" pitchFamily="34" charset="0"/>
              <a:buChar char="•"/>
            </a:pPr>
            <a:r>
              <a:rPr lang="nl-BE" sz="2400" dirty="0"/>
              <a:t>negatieve benadering</a:t>
            </a:r>
          </a:p>
          <a:p>
            <a:pPr marL="342900" indent="-342900">
              <a:buFont typeface="Arial" pitchFamily="34" charset="0"/>
              <a:buChar char="•"/>
            </a:pPr>
            <a:r>
              <a:rPr lang="nl-BE" sz="2400" dirty="0">
                <a:solidFill>
                  <a:srgbClr val="FF0000"/>
                </a:solidFill>
              </a:rPr>
              <a:t>Een negatieve vergelijking met andere </a:t>
            </a:r>
            <a:r>
              <a:rPr lang="nl-BE" sz="2400" dirty="0" smtClean="0">
                <a:solidFill>
                  <a:srgbClr val="FF0000"/>
                </a:solidFill>
              </a:rPr>
              <a:t>kinderen</a:t>
            </a:r>
            <a:endParaRPr lang="nl-BE" sz="2400" dirty="0">
              <a:solidFill>
                <a:srgbClr val="FF0000"/>
              </a:solidFill>
            </a:endParaRPr>
          </a:p>
          <a:p>
            <a:pPr marL="342900" indent="-342900">
              <a:buFont typeface="Arial" pitchFamily="34" charset="0"/>
              <a:buChar char="•"/>
            </a:pPr>
            <a:r>
              <a:rPr lang="nl-BE" sz="2400" dirty="0">
                <a:solidFill>
                  <a:srgbClr val="FF0000"/>
                </a:solidFill>
              </a:rPr>
              <a:t>Gebrek aan stimulans voor goede lichaamsverzorging, lichaamsbeweging en fysieke uitdagingen</a:t>
            </a:r>
          </a:p>
          <a:p>
            <a:pPr marL="342900" indent="-342900">
              <a:buFont typeface="Arial" pitchFamily="34" charset="0"/>
              <a:buChar char="•"/>
            </a:pPr>
            <a:r>
              <a:rPr lang="nl-BE" sz="2400" dirty="0"/>
              <a:t>Lichamelijke of emotionele </a:t>
            </a:r>
            <a:r>
              <a:rPr lang="nl-BE" sz="2400" dirty="0" smtClean="0"/>
              <a:t>verwaarlozing of mishandeling</a:t>
            </a:r>
            <a:endParaRPr lang="nl-BE" sz="2400" dirty="0"/>
          </a:p>
          <a:p>
            <a:pPr marL="342900" indent="-342900">
              <a:buFont typeface="Arial" pitchFamily="34" charset="0"/>
              <a:buChar char="•"/>
            </a:pPr>
            <a:r>
              <a:rPr lang="nl-BE" sz="2400" dirty="0">
                <a:solidFill>
                  <a:srgbClr val="FF0000"/>
                </a:solidFill>
              </a:rPr>
              <a:t>Ruzies en conflicten tussen ouders</a:t>
            </a:r>
          </a:p>
          <a:p>
            <a:endParaRPr lang="nl-BE" sz="2400" dirty="0"/>
          </a:p>
        </p:txBody>
      </p:sp>
    </p:spTree>
    <p:extLst>
      <p:ext uri="{BB962C8B-B14F-4D97-AF65-F5344CB8AC3E}">
        <p14:creationId xmlns:p14="http://schemas.microsoft.com/office/powerpoint/2010/main" val="4226303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516" y="181156"/>
            <a:ext cx="5369654" cy="1078302"/>
          </a:xfrm>
        </p:spPr>
        <p:txBody>
          <a:bodyPr>
            <a:noAutofit/>
          </a:bodyPr>
          <a:lstStyle/>
          <a:p>
            <a:pPr algn="ctr"/>
            <a:r>
              <a:rPr lang="nl-BE" sz="4000" dirty="0"/>
              <a:t>Gevolgen van een gebrek aan zelfvertrouwen</a:t>
            </a:r>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0" y="1544128"/>
            <a:ext cx="5266137" cy="4456623"/>
          </a:xfrm>
        </p:spPr>
        <p:txBody>
          <a:bodyPr>
            <a:noAutofit/>
          </a:bodyPr>
          <a:lstStyle/>
          <a:p>
            <a:endParaRPr lang="nl-BE" sz="3200" dirty="0"/>
          </a:p>
          <a:p>
            <a:pPr marL="342900" indent="-342900">
              <a:buAutoNum type="arabicPeriod"/>
            </a:pPr>
            <a:r>
              <a:rPr lang="nl-BE" sz="3200" dirty="0"/>
              <a:t>Onzekerheid</a:t>
            </a:r>
          </a:p>
          <a:p>
            <a:pPr marL="342900" indent="-342900">
              <a:buAutoNum type="arabicPeriod"/>
            </a:pPr>
            <a:r>
              <a:rPr lang="nl-BE" sz="3200" dirty="0"/>
              <a:t>Angst</a:t>
            </a:r>
          </a:p>
          <a:p>
            <a:pPr marL="342900" indent="-342900">
              <a:buAutoNum type="arabicPeriod"/>
            </a:pPr>
            <a:r>
              <a:rPr lang="nl-BE" sz="3200" dirty="0"/>
              <a:t>Uitstelgedrag</a:t>
            </a:r>
          </a:p>
          <a:p>
            <a:pPr marL="342900" indent="-342900">
              <a:buAutoNum type="arabicPeriod"/>
            </a:pPr>
            <a:r>
              <a:rPr lang="nl-BE" sz="3200" dirty="0"/>
              <a:t>Pessimisme over de toekomst</a:t>
            </a:r>
          </a:p>
          <a:p>
            <a:pPr marL="342900" indent="-342900">
              <a:buAutoNum type="arabicPeriod"/>
            </a:pPr>
            <a:r>
              <a:rPr lang="nl-BE" sz="3200" dirty="0"/>
              <a:t>Zich afhankelijk voelen van de andere</a:t>
            </a:r>
          </a:p>
        </p:txBody>
      </p:sp>
    </p:spTree>
    <p:extLst>
      <p:ext uri="{BB962C8B-B14F-4D97-AF65-F5344CB8AC3E}">
        <p14:creationId xmlns:p14="http://schemas.microsoft.com/office/powerpoint/2010/main" val="3847014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2060849"/>
            <a:ext cx="9144000" cy="2431435"/>
          </a:xfrm>
          <a:prstGeom prst="rect">
            <a:avLst/>
          </a:prstGeom>
        </p:spPr>
        <p:txBody>
          <a:bodyPr wrap="square">
            <a:spAutoFit/>
          </a:bodyPr>
          <a:lstStyle/>
          <a:p>
            <a:pPr algn="ctr"/>
            <a:r>
              <a:rPr lang="nl-BE" sz="4000" dirty="0"/>
              <a:t>Een oude open deur intrappen…? </a:t>
            </a:r>
          </a:p>
          <a:p>
            <a:pPr algn="ctr"/>
            <a:endParaRPr lang="nl-BE" sz="4000" dirty="0"/>
          </a:p>
          <a:p>
            <a:pPr algn="ctr"/>
            <a:r>
              <a:rPr lang="nl-BE" sz="7200" dirty="0" err="1"/>
              <a:t>Maslow</a:t>
            </a:r>
            <a:endParaRPr lang="nl-BE" sz="7200" dirty="0"/>
          </a:p>
        </p:txBody>
      </p:sp>
    </p:spTree>
    <p:extLst>
      <p:ext uri="{BB962C8B-B14F-4D97-AF65-F5344CB8AC3E}">
        <p14:creationId xmlns:p14="http://schemas.microsoft.com/office/powerpoint/2010/main" val="2178708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6650"/>
            <a:ext cx="5339916" cy="701076"/>
          </a:xfrm>
        </p:spPr>
        <p:txBody>
          <a:bodyPr>
            <a:normAutofit/>
          </a:bodyPr>
          <a:lstStyle/>
          <a:p>
            <a:r>
              <a:rPr lang="nl-BE" sz="4000" dirty="0"/>
              <a:t>5. basisbehoeften</a:t>
            </a:r>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69011" y="987425"/>
            <a:ext cx="5270905" cy="5013325"/>
          </a:xfrm>
        </p:spPr>
        <p:txBody>
          <a:bodyPr>
            <a:noAutofit/>
          </a:bodyPr>
          <a:lstStyle/>
          <a:p>
            <a:r>
              <a:rPr lang="nl-BE" sz="3200" dirty="0" err="1"/>
              <a:t>Maslow</a:t>
            </a:r>
            <a:r>
              <a:rPr lang="nl-BE" sz="3200" dirty="0"/>
              <a:t> beschrijft de basisbehoeften.</a:t>
            </a:r>
          </a:p>
          <a:p>
            <a:r>
              <a:rPr lang="nl-BE" sz="3200" dirty="0"/>
              <a:t>Zij zijn voorwaarden tot ontwikkeling.</a:t>
            </a:r>
          </a:p>
          <a:p>
            <a:r>
              <a:rPr lang="nl-BE" sz="3200" dirty="0"/>
              <a:t>Die voorwaarden hebben een volgorde van onder naar boven</a:t>
            </a:r>
          </a:p>
          <a:p>
            <a:r>
              <a:rPr lang="nl-BE" sz="3200" dirty="0"/>
              <a:t>Indien onderaan problemen rijzen, dan hebben de behoeften bovenaan ontwikkelingsrisico! </a:t>
            </a:r>
          </a:p>
        </p:txBody>
      </p:sp>
    </p:spTree>
    <p:extLst>
      <p:ext uri="{BB962C8B-B14F-4D97-AF65-F5344CB8AC3E}">
        <p14:creationId xmlns:p14="http://schemas.microsoft.com/office/powerpoint/2010/main" val="2961164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9012"/>
            <a:ext cx="5339916" cy="1328468"/>
          </a:xfrm>
        </p:spPr>
        <p:txBody>
          <a:bodyPr>
            <a:normAutofit/>
          </a:bodyPr>
          <a:lstStyle/>
          <a:p>
            <a:pPr algn="ctr"/>
            <a:r>
              <a:rPr lang="nl-BE" dirty="0"/>
              <a:t>6. Cognitieve dysfuncties</a:t>
            </a:r>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0" y="1492370"/>
            <a:ext cx="5339916" cy="5072332"/>
          </a:xfrm>
        </p:spPr>
        <p:txBody>
          <a:bodyPr>
            <a:noAutofit/>
          </a:bodyPr>
          <a:lstStyle/>
          <a:p>
            <a:r>
              <a:rPr lang="nl-BE" sz="2800" dirty="0">
                <a:solidFill>
                  <a:srgbClr val="0070C0"/>
                </a:solidFill>
              </a:rPr>
              <a:t>≠ </a:t>
            </a:r>
            <a:r>
              <a:rPr lang="nl-BE" sz="2800" dirty="0"/>
              <a:t>gebrek aan intelligentie (ook niet bij lager IQ)</a:t>
            </a:r>
          </a:p>
          <a:p>
            <a:endParaRPr lang="nl-BE" sz="2800" dirty="0"/>
          </a:p>
          <a:p>
            <a:r>
              <a:rPr lang="nl-BE" sz="2800" dirty="0"/>
              <a:t>Belangrijkste dysfuncties (Jensen)</a:t>
            </a:r>
          </a:p>
          <a:p>
            <a:pPr marL="214313" indent="-214313">
              <a:buFont typeface="Arial" panose="020B0604020202020204" pitchFamily="34" charset="0"/>
              <a:buChar char="•"/>
            </a:pPr>
            <a:r>
              <a:rPr lang="nl-BE" sz="2800" dirty="0"/>
              <a:t>Gebrek aan nauwkeurige waarneming</a:t>
            </a:r>
          </a:p>
          <a:p>
            <a:pPr marL="214313" indent="-214313">
              <a:buFont typeface="Arial" panose="020B0604020202020204" pitchFamily="34" charset="0"/>
              <a:buChar char="•"/>
            </a:pPr>
            <a:r>
              <a:rPr lang="nl-BE" sz="2800" dirty="0"/>
              <a:t>Gebrek aan (denk)taal </a:t>
            </a:r>
          </a:p>
          <a:p>
            <a:pPr marL="214313" indent="-214313">
              <a:buFont typeface="Arial" panose="020B0604020202020204" pitchFamily="34" charset="0"/>
              <a:buChar char="•"/>
            </a:pPr>
            <a:r>
              <a:rPr lang="nl-BE" sz="2800" dirty="0"/>
              <a:t>Gebrekkig voorstellingsvermogen</a:t>
            </a:r>
          </a:p>
          <a:p>
            <a:pPr marL="214313" indent="-214313">
              <a:buFont typeface="Arial" panose="020B0604020202020204" pitchFamily="34" charset="0"/>
              <a:buChar char="•"/>
            </a:pPr>
            <a:r>
              <a:rPr lang="nl-BE" sz="2800" dirty="0"/>
              <a:t>Beperkt werkgeheugen</a:t>
            </a:r>
          </a:p>
          <a:p>
            <a:pPr marL="214313" indent="-214313">
              <a:buFont typeface="Arial" panose="020B0604020202020204" pitchFamily="34" charset="0"/>
              <a:buChar char="•"/>
            </a:pPr>
            <a:r>
              <a:rPr lang="nl-BE" sz="2800" dirty="0"/>
              <a:t>impulsiviteit</a:t>
            </a:r>
          </a:p>
        </p:txBody>
      </p:sp>
    </p:spTree>
    <p:extLst>
      <p:ext uri="{BB962C8B-B14F-4D97-AF65-F5344CB8AC3E}">
        <p14:creationId xmlns:p14="http://schemas.microsoft.com/office/powerpoint/2010/main" val="4205732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385" y="0"/>
            <a:ext cx="5670331" cy="1062040"/>
          </a:xfrm>
        </p:spPr>
        <p:txBody>
          <a:bodyPr>
            <a:normAutofit/>
          </a:bodyPr>
          <a:lstStyle/>
          <a:p>
            <a:pPr algn="ctr"/>
            <a:r>
              <a:rPr lang="nl-BE" sz="2700" dirty="0"/>
              <a:t>7. Taalachterstand</a:t>
            </a:r>
          </a:p>
        </p:txBody>
      </p:sp>
      <p:sp>
        <p:nvSpPr>
          <p:cNvPr id="4" name="Tijdelijke aanduiding voor tekst 3"/>
          <p:cNvSpPr>
            <a:spLocks noGrp="1"/>
          </p:cNvSpPr>
          <p:nvPr>
            <p:ph type="body" sz="half" idx="2"/>
          </p:nvPr>
        </p:nvSpPr>
        <p:spPr>
          <a:xfrm>
            <a:off x="-60385" y="1173192"/>
            <a:ext cx="5994367" cy="5469148"/>
          </a:xfrm>
        </p:spPr>
        <p:txBody>
          <a:bodyPr>
            <a:normAutofit/>
          </a:bodyPr>
          <a:lstStyle/>
          <a:p>
            <a:pPr marL="214313" indent="-214313">
              <a:buFont typeface="Arial" pitchFamily="34" charset="0"/>
              <a:buChar char="•"/>
            </a:pPr>
            <a:r>
              <a:rPr lang="nl-BE" sz="4400" dirty="0"/>
              <a:t>Een heel beperkte woordenschat (400 &gt;&lt; 1200 woorden bij </a:t>
            </a:r>
            <a:r>
              <a:rPr lang="nl-BE" sz="4400" dirty="0" smtClean="0"/>
              <a:t>binnenkomen 1</a:t>
            </a:r>
            <a:r>
              <a:rPr lang="nl-BE" sz="4400" baseline="30000" dirty="0" smtClean="0"/>
              <a:t>e</a:t>
            </a:r>
            <a:r>
              <a:rPr lang="nl-BE" sz="4400" dirty="0" smtClean="0"/>
              <a:t> leerjaar)</a:t>
            </a:r>
            <a:endParaRPr lang="nl-BE" sz="4400" dirty="0"/>
          </a:p>
          <a:p>
            <a:pPr marL="214313" indent="-214313">
              <a:buFont typeface="Arial" pitchFamily="34" charset="0"/>
              <a:buChar char="•"/>
            </a:pPr>
            <a:r>
              <a:rPr lang="nl-BE" sz="4400" dirty="0"/>
              <a:t>Arme taalomgeving</a:t>
            </a:r>
          </a:p>
          <a:p>
            <a:pPr marL="214313" indent="-214313">
              <a:buFont typeface="Arial" pitchFamily="34" charset="0"/>
              <a:buChar char="•"/>
            </a:pPr>
            <a:r>
              <a:rPr lang="nl-BE" sz="4400" dirty="0"/>
              <a:t>Kansarme context </a:t>
            </a:r>
            <a:r>
              <a:rPr lang="nl-BE" sz="4400" dirty="0">
                <a:sym typeface="Wingdings" panose="05000000000000000000" pitchFamily="2" charset="2"/>
              </a:rPr>
              <a:t> w</a:t>
            </a:r>
            <a:r>
              <a:rPr lang="nl-BE" sz="4400" dirty="0"/>
              <a:t>einig begripsvorming</a:t>
            </a:r>
          </a:p>
        </p:txBody>
      </p:sp>
      <p:sp>
        <p:nvSpPr>
          <p:cNvPr id="3" name="Tijdelijke aanduiding voor inhoud 2"/>
          <p:cNvSpPr>
            <a:spLocks noGrp="1"/>
          </p:cNvSpPr>
          <p:nvPr>
            <p:ph idx="1"/>
          </p:nvPr>
        </p:nvSpPr>
        <p:spPr>
          <a:xfrm>
            <a:off x="5987988" y="1062040"/>
            <a:ext cx="3194112" cy="4389835"/>
          </a:xfrm>
        </p:spPr>
        <p:txBody>
          <a:bodyPr/>
          <a:lstStyle/>
          <a:p>
            <a:endParaRPr lang="nl-BE" dirty="0"/>
          </a:p>
        </p:txBody>
      </p:sp>
    </p:spTree>
    <p:extLst>
      <p:ext uri="{BB962C8B-B14F-4D97-AF65-F5344CB8AC3E}">
        <p14:creationId xmlns:p14="http://schemas.microsoft.com/office/powerpoint/2010/main" val="2680740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51808"/>
            <a:ext cx="3493698" cy="735546"/>
          </a:xfrm>
        </p:spPr>
        <p:txBody>
          <a:bodyPr>
            <a:normAutofit/>
          </a:bodyPr>
          <a:lstStyle/>
          <a:p>
            <a:pPr algn="ctr"/>
            <a:r>
              <a:rPr lang="nl-BE" dirty="0"/>
              <a:t>8. communicatie</a:t>
            </a:r>
          </a:p>
        </p:txBody>
      </p:sp>
      <p:sp>
        <p:nvSpPr>
          <p:cNvPr id="3" name="Tijdelijke aanduiding voor inhoud 2"/>
          <p:cNvSpPr>
            <a:spLocks noGrp="1"/>
          </p:cNvSpPr>
          <p:nvPr>
            <p:ph idx="1"/>
          </p:nvPr>
        </p:nvSpPr>
        <p:spPr/>
        <p:txBody>
          <a:bodyPr/>
          <a:lstStyle/>
          <a:p>
            <a:endParaRPr lang="nl-BE" dirty="0"/>
          </a:p>
          <a:p>
            <a:endParaRPr lang="nl-BE" dirty="0"/>
          </a:p>
          <a:p>
            <a:endParaRPr lang="nl-BE" dirty="0"/>
          </a:p>
          <a:p>
            <a:endParaRPr lang="nl-BE" dirty="0"/>
          </a:p>
        </p:txBody>
      </p:sp>
      <p:sp>
        <p:nvSpPr>
          <p:cNvPr id="4" name="Tijdelijke aanduiding voor tekst 3"/>
          <p:cNvSpPr>
            <a:spLocks noGrp="1"/>
          </p:cNvSpPr>
          <p:nvPr>
            <p:ph type="body" sz="half" idx="2"/>
          </p:nvPr>
        </p:nvSpPr>
        <p:spPr>
          <a:xfrm>
            <a:off x="0" y="1457864"/>
            <a:ext cx="5266137" cy="4617430"/>
          </a:xfrm>
        </p:spPr>
        <p:txBody>
          <a:bodyPr>
            <a:noAutofit/>
          </a:bodyPr>
          <a:lstStyle/>
          <a:p>
            <a:pPr marL="214313" indent="-214313">
              <a:buFont typeface="Arial" panose="020B0604020202020204" pitchFamily="34" charset="0"/>
              <a:buChar char="•"/>
            </a:pPr>
            <a:r>
              <a:rPr lang="nl-BE" sz="2400" dirty="0"/>
              <a:t>Van welke planeet kom jij ? (</a:t>
            </a:r>
            <a:r>
              <a:rPr lang="nl-BE" sz="2400" dirty="0" err="1"/>
              <a:t>lkrn</a:t>
            </a:r>
            <a:r>
              <a:rPr lang="nl-BE" sz="2400" dirty="0"/>
              <a:t> klagen over de communicatie van </a:t>
            </a:r>
            <a:r>
              <a:rPr lang="nl-BE" sz="2400" dirty="0" err="1"/>
              <a:t>lln</a:t>
            </a:r>
            <a:r>
              <a:rPr lang="nl-BE" sz="2400" dirty="0"/>
              <a:t> en hun ouders, </a:t>
            </a:r>
            <a:r>
              <a:rPr lang="nl-BE" sz="2400" dirty="0" err="1"/>
              <a:t>lln</a:t>
            </a:r>
            <a:r>
              <a:rPr lang="nl-BE" sz="2400" dirty="0"/>
              <a:t> en hun ouders over de communicatie van </a:t>
            </a:r>
            <a:r>
              <a:rPr lang="nl-BE" sz="2400" dirty="0" err="1"/>
              <a:t>lkrn</a:t>
            </a:r>
            <a:r>
              <a:rPr lang="nl-BE" sz="2400" dirty="0"/>
              <a:t>)</a:t>
            </a:r>
          </a:p>
          <a:p>
            <a:pPr marL="214313" indent="-214313">
              <a:buFont typeface="Arial" panose="020B0604020202020204" pitchFamily="34" charset="0"/>
              <a:buChar char="•"/>
            </a:pPr>
            <a:r>
              <a:rPr lang="nl-BE" sz="2400" dirty="0"/>
              <a:t>Communicatie is cultuur!</a:t>
            </a:r>
          </a:p>
          <a:p>
            <a:pPr marL="214313" indent="-214313">
              <a:buFont typeface="Arial" panose="020B0604020202020204" pitchFamily="34" charset="0"/>
              <a:buChar char="•"/>
            </a:pPr>
            <a:r>
              <a:rPr lang="nl-BE" sz="2400" dirty="0"/>
              <a:t>Goede communicatie steunt op respect en </a:t>
            </a:r>
            <a:r>
              <a:rPr lang="nl-BE" sz="2400" dirty="0" err="1"/>
              <a:t>evenwaardigheid</a:t>
            </a:r>
            <a:endParaRPr lang="nl-BE" sz="2400" dirty="0"/>
          </a:p>
          <a:p>
            <a:pPr marL="214313" indent="-214313">
              <a:buFont typeface="Arial" panose="020B0604020202020204" pitchFamily="34" charset="0"/>
              <a:buChar char="•"/>
            </a:pPr>
            <a:r>
              <a:rPr lang="nl-BE" sz="2400" dirty="0"/>
              <a:t>Een goede communicatie start met een goede luisterhouding</a:t>
            </a:r>
          </a:p>
          <a:p>
            <a:pPr marL="214313" indent="-214313">
              <a:buFont typeface="Arial" panose="020B0604020202020204" pitchFamily="34" charset="0"/>
              <a:buChar char="•"/>
            </a:pPr>
            <a:r>
              <a:rPr lang="nl-BE" sz="2400" dirty="0"/>
              <a:t>Goed luisteren betekent niet dat je met alles wat gezegd wordt akkoord gaat</a:t>
            </a:r>
          </a:p>
          <a:p>
            <a:pPr marL="214313" indent="-214313">
              <a:buFont typeface="Arial" panose="020B0604020202020204" pitchFamily="34" charset="0"/>
              <a:buChar char="•"/>
            </a:pPr>
            <a:r>
              <a:rPr lang="nl-BE" sz="2400" dirty="0"/>
              <a:t>De mening van de andere is evenwaardig aan die van jou</a:t>
            </a:r>
          </a:p>
        </p:txBody>
      </p:sp>
      <p:graphicFrame>
        <p:nvGraphicFramePr>
          <p:cNvPr id="5" name="Diagram 4"/>
          <p:cNvGraphicFramePr/>
          <p:nvPr>
            <p:extLst/>
          </p:nvPr>
        </p:nvGraphicFramePr>
        <p:xfrm>
          <a:off x="5393922" y="857250"/>
          <a:ext cx="4131078"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406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9011"/>
            <a:ext cx="5339916" cy="1475117"/>
          </a:xfrm>
        </p:spPr>
        <p:txBody>
          <a:bodyPr>
            <a:normAutofit/>
          </a:bodyPr>
          <a:lstStyle/>
          <a:p>
            <a:r>
              <a:rPr lang="nl-BE" dirty="0"/>
              <a:t>9. Invloed van de cultuur om de </a:t>
            </a:r>
            <a:br>
              <a:rPr lang="nl-BE" dirty="0"/>
            </a:br>
            <a:r>
              <a:rPr lang="nl-BE" dirty="0"/>
              <a:t>socio-emotionele ontwikkeling</a:t>
            </a:r>
          </a:p>
        </p:txBody>
      </p:sp>
      <p:sp>
        <p:nvSpPr>
          <p:cNvPr id="4" name="Tijdelijke aanduiding voor tekst 3"/>
          <p:cNvSpPr>
            <a:spLocks noGrp="1"/>
          </p:cNvSpPr>
          <p:nvPr>
            <p:ph type="body" sz="half" idx="2"/>
          </p:nvPr>
        </p:nvSpPr>
        <p:spPr>
          <a:xfrm>
            <a:off x="0" y="1828799"/>
            <a:ext cx="5393922" cy="4882551"/>
          </a:xfrm>
        </p:spPr>
        <p:txBody>
          <a:bodyPr>
            <a:noAutofit/>
          </a:bodyPr>
          <a:lstStyle/>
          <a:p>
            <a:pPr marL="214313" indent="-214313">
              <a:buFont typeface="Arial" panose="020B0604020202020204" pitchFamily="34" charset="0"/>
              <a:buChar char="•"/>
            </a:pPr>
            <a:r>
              <a:rPr lang="nl-BE" sz="2400" dirty="0"/>
              <a:t>Schoolcultuur ≠ thuiscultuur</a:t>
            </a:r>
          </a:p>
          <a:p>
            <a:pPr marL="214313" indent="-214313">
              <a:buFont typeface="Arial" panose="020B0604020202020204" pitchFamily="34" charset="0"/>
              <a:buChar char="•"/>
            </a:pPr>
            <a:r>
              <a:rPr lang="nl-BE" sz="2400" dirty="0"/>
              <a:t>Cultuur = waarden, normen, overtuigingen, gedachten, taal, handelingen, communicatiestijl, rituelen, verwachtingen, rollen.</a:t>
            </a:r>
          </a:p>
          <a:p>
            <a:pPr marL="214313" indent="-214313">
              <a:buFont typeface="Arial" panose="020B0604020202020204" pitchFamily="34" charset="0"/>
              <a:buChar char="•"/>
            </a:pPr>
            <a:r>
              <a:rPr lang="nl-BE" sz="2400" dirty="0"/>
              <a:t>Cultuur wordt  </a:t>
            </a:r>
            <a:r>
              <a:rPr lang="nl-BE" sz="2400" dirty="0" err="1"/>
              <a:t>transgenerationeel</a:t>
            </a:r>
            <a:r>
              <a:rPr lang="nl-BE" sz="2400" dirty="0"/>
              <a:t> geleerd</a:t>
            </a:r>
          </a:p>
          <a:p>
            <a:pPr marL="214313" indent="-214313">
              <a:buFont typeface="Arial" panose="020B0604020202020204" pitchFamily="34" charset="0"/>
              <a:buChar char="•"/>
            </a:pPr>
            <a:r>
              <a:rPr lang="nl-BE" sz="2400" dirty="0"/>
              <a:t>Cultuur wordt gedeeld binnen eenzelfde groep</a:t>
            </a:r>
          </a:p>
          <a:p>
            <a:pPr marL="214313" indent="-214313">
              <a:buFont typeface="Arial" panose="020B0604020202020204" pitchFamily="34" charset="0"/>
              <a:buChar char="•"/>
            </a:pPr>
            <a:r>
              <a:rPr lang="nl-BE" sz="2400" dirty="0"/>
              <a:t>Cultuur past zich geleidelijk aan binnen nieuwe omgevingen</a:t>
            </a:r>
          </a:p>
          <a:p>
            <a:pPr marL="214313" indent="-214313">
              <a:buFont typeface="Arial" panose="020B0604020202020204" pitchFamily="34" charset="0"/>
              <a:buChar char="•"/>
            </a:pPr>
            <a:r>
              <a:rPr lang="nl-BE" sz="2400" dirty="0"/>
              <a:t>Cultuur is universeel (iedereen heeft een cultuur)</a:t>
            </a:r>
          </a:p>
          <a:p>
            <a:pPr marL="214313" indent="-214313">
              <a:buFont typeface="Arial" panose="020B0604020202020204" pitchFamily="34" charset="0"/>
              <a:buChar char="•"/>
            </a:pPr>
            <a:endParaRPr lang="nl-BE" sz="2400" dirty="0"/>
          </a:p>
          <a:p>
            <a:endParaRPr lang="nl-BE" sz="2400" dirty="0"/>
          </a:p>
        </p:txBody>
      </p:sp>
      <p:sp>
        <p:nvSpPr>
          <p:cNvPr id="3" name="Tijdelijke aanduiding voor inhoud 2"/>
          <p:cNvSpPr>
            <a:spLocks noGrp="1"/>
          </p:cNvSpPr>
          <p:nvPr>
            <p:ph idx="1"/>
          </p:nvPr>
        </p:nvSpPr>
        <p:spPr>
          <a:xfrm>
            <a:off x="5183188" y="987425"/>
            <a:ext cx="3676140" cy="2169843"/>
          </a:xfrm>
        </p:spPr>
        <p:txBody>
          <a:bodyPr/>
          <a:lstStyle/>
          <a:p>
            <a:endParaRPr lang="nl-BE" dirty="0"/>
          </a:p>
        </p:txBody>
      </p:sp>
    </p:spTree>
    <p:extLst>
      <p:ext uri="{BB962C8B-B14F-4D97-AF65-F5344CB8AC3E}">
        <p14:creationId xmlns:p14="http://schemas.microsoft.com/office/powerpoint/2010/main" val="1466149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Algemene tips om te mijden!</a:t>
            </a:r>
            <a:endParaRPr lang="nl-BE" dirty="0"/>
          </a:p>
        </p:txBody>
      </p:sp>
      <p:sp>
        <p:nvSpPr>
          <p:cNvPr id="3" name="Tijdelijke aanduiding voor inhoud 2"/>
          <p:cNvSpPr>
            <a:spLocks noGrp="1"/>
          </p:cNvSpPr>
          <p:nvPr>
            <p:ph idx="1"/>
          </p:nvPr>
        </p:nvSpPr>
        <p:spPr/>
        <p:txBody>
          <a:bodyPr/>
          <a:lstStyle/>
          <a:p>
            <a:r>
              <a:rPr lang="nl-BE" dirty="0" smtClean="0"/>
              <a:t>Wrijf het er nog eens goed in…</a:t>
            </a:r>
          </a:p>
          <a:p>
            <a:r>
              <a:rPr lang="nl-BE" dirty="0" smtClean="0"/>
              <a:t>Medelijden en/of betutteling</a:t>
            </a:r>
          </a:p>
          <a:p>
            <a:r>
              <a:rPr lang="nl-BE" dirty="0" smtClean="0"/>
              <a:t>Buiten je mandaat gaan</a:t>
            </a:r>
          </a:p>
          <a:p>
            <a:r>
              <a:rPr lang="nl-BE" dirty="0" smtClean="0"/>
              <a:t>‘je kunt wel, maar je wil niet’</a:t>
            </a:r>
          </a:p>
          <a:p>
            <a:r>
              <a:rPr lang="nl-BE" dirty="0" smtClean="0"/>
              <a:t>‘Ja, maar…’ = ‘nee!’</a:t>
            </a:r>
          </a:p>
          <a:p>
            <a:r>
              <a:rPr lang="nl-BE" dirty="0" smtClean="0"/>
              <a:t>Opzichtelijke hulp</a:t>
            </a:r>
          </a:p>
          <a:p>
            <a:endParaRPr lang="nl-BE" dirty="0"/>
          </a:p>
        </p:txBody>
      </p:sp>
    </p:spTree>
    <p:extLst>
      <p:ext uri="{BB962C8B-B14F-4D97-AF65-F5344CB8AC3E}">
        <p14:creationId xmlns:p14="http://schemas.microsoft.com/office/powerpoint/2010/main" val="188177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274638"/>
            <a:ext cx="9144000" cy="1143000"/>
          </a:xfrm>
        </p:spPr>
        <p:txBody>
          <a:bodyPr>
            <a:normAutofit fontScale="90000"/>
          </a:bodyPr>
          <a:lstStyle/>
          <a:p>
            <a:pPr lvl="0"/>
            <a:r>
              <a:rPr lang="nl-BE" dirty="0" smtClean="0"/>
              <a:t>Stedelijke armoede vs. Plattelandsarmoede</a:t>
            </a:r>
            <a:br>
              <a:rPr lang="nl-BE" dirty="0" smtClean="0"/>
            </a:br>
            <a:endParaRPr lang="nl-BE" dirty="0"/>
          </a:p>
        </p:txBody>
      </p:sp>
      <p:sp>
        <p:nvSpPr>
          <p:cNvPr id="3" name="Tijdelijke aanduiding voor inhoud 2"/>
          <p:cNvSpPr>
            <a:spLocks noGrp="1"/>
          </p:cNvSpPr>
          <p:nvPr>
            <p:ph sz="half" idx="1"/>
          </p:nvPr>
        </p:nvSpPr>
        <p:spPr>
          <a:xfrm>
            <a:off x="1524000" y="1600201"/>
            <a:ext cx="4495800" cy="4525963"/>
          </a:xfrm>
        </p:spPr>
        <p:txBody>
          <a:bodyPr/>
          <a:lstStyle/>
          <a:p>
            <a:pPr marL="0" indent="0" algn="ctr">
              <a:buNone/>
            </a:pPr>
            <a:r>
              <a:rPr lang="nl-BE" dirty="0" smtClean="0"/>
              <a:t>Stedelijke armoede: </a:t>
            </a:r>
          </a:p>
          <a:p>
            <a:pPr algn="ctr"/>
            <a:endParaRPr lang="nl-BE" dirty="0" smtClean="0"/>
          </a:p>
          <a:p>
            <a:pPr algn="ctr"/>
            <a:r>
              <a:rPr lang="nl-BE" dirty="0" smtClean="0"/>
              <a:t>met extra veel stressfactoren. Vb. teveel mensen bij elkaar, teveel geluid, geweld, randcriminaliteit,…</a:t>
            </a:r>
          </a:p>
          <a:p>
            <a:endParaRPr lang="nl-BE" dirty="0"/>
          </a:p>
        </p:txBody>
      </p:sp>
      <p:sp>
        <p:nvSpPr>
          <p:cNvPr id="4" name="Tijdelijke aanduiding voor inhoud 3"/>
          <p:cNvSpPr>
            <a:spLocks noGrp="1"/>
          </p:cNvSpPr>
          <p:nvPr>
            <p:ph sz="half" idx="2"/>
          </p:nvPr>
        </p:nvSpPr>
        <p:spPr>
          <a:xfrm>
            <a:off x="6172200" y="1600201"/>
            <a:ext cx="4495800" cy="4525963"/>
          </a:xfrm>
        </p:spPr>
        <p:txBody>
          <a:bodyPr/>
          <a:lstStyle/>
          <a:p>
            <a:pPr marL="0" indent="0" algn="ctr">
              <a:buNone/>
            </a:pPr>
            <a:r>
              <a:rPr lang="nl-BE" dirty="0" smtClean="0"/>
              <a:t>Plattelandsarmoede: </a:t>
            </a:r>
          </a:p>
          <a:p>
            <a:pPr marL="0" indent="0" algn="ctr">
              <a:buNone/>
            </a:pPr>
            <a:endParaRPr lang="nl-BE" dirty="0" smtClean="0"/>
          </a:p>
          <a:p>
            <a:pPr marL="571500" indent="-571500"/>
            <a:r>
              <a:rPr lang="nl-BE" dirty="0" smtClean="0"/>
              <a:t>verborgen armoede, </a:t>
            </a:r>
          </a:p>
          <a:p>
            <a:pPr marL="571500" indent="-571500"/>
            <a:r>
              <a:rPr lang="nl-BE" dirty="0" smtClean="0"/>
              <a:t>weinig toegang tot de hulpverlening,</a:t>
            </a:r>
          </a:p>
          <a:p>
            <a:pPr marL="571500" indent="-571500"/>
            <a:r>
              <a:rPr lang="nl-BE" dirty="0" smtClean="0"/>
              <a:t>weinig werkgelegenheid. </a:t>
            </a:r>
          </a:p>
          <a:p>
            <a:endParaRPr lang="nl-BE" dirty="0"/>
          </a:p>
        </p:txBody>
      </p:sp>
    </p:spTree>
    <p:extLst>
      <p:ext uri="{BB962C8B-B14F-4D97-AF65-F5344CB8AC3E}">
        <p14:creationId xmlns:p14="http://schemas.microsoft.com/office/powerpoint/2010/main" val="4278972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Algemene tips om wel te doen</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BE" dirty="0" smtClean="0"/>
              <a:t>Wees erkennend</a:t>
            </a:r>
          </a:p>
          <a:p>
            <a:r>
              <a:rPr lang="nl-BE" dirty="0" smtClean="0"/>
              <a:t>Verdien je mandaat!</a:t>
            </a:r>
          </a:p>
          <a:p>
            <a:r>
              <a:rPr lang="nl-BE" dirty="0" smtClean="0"/>
              <a:t>Geloof in de mogelijkheden van het kind, zijn omgeving en van jezelf!</a:t>
            </a:r>
          </a:p>
          <a:p>
            <a:r>
              <a:rPr lang="nl-BE" dirty="0" smtClean="0"/>
              <a:t>Wees authentiek als leerkracht</a:t>
            </a:r>
          </a:p>
          <a:p>
            <a:r>
              <a:rPr lang="nl-BE" dirty="0" smtClean="0"/>
              <a:t>Kies elke dag om met deze kinderen te werken</a:t>
            </a:r>
          </a:p>
          <a:p>
            <a:r>
              <a:rPr lang="nl-BE" dirty="0" smtClean="0"/>
              <a:t>Ga in interactie vanuit </a:t>
            </a:r>
            <a:r>
              <a:rPr lang="nl-BE" dirty="0" err="1" smtClean="0"/>
              <a:t>evenwaardigheid</a:t>
            </a:r>
            <a:r>
              <a:rPr lang="nl-BE" dirty="0" smtClean="0"/>
              <a:t> (macht &gt;&lt; gezag)</a:t>
            </a:r>
          </a:p>
          <a:p>
            <a:r>
              <a:rPr lang="nl-BE" dirty="0" smtClean="0"/>
              <a:t>Beperk de druk op wat thuis moet gebeuren</a:t>
            </a:r>
          </a:p>
          <a:p>
            <a:r>
              <a:rPr lang="nl-BE" dirty="0" smtClean="0"/>
              <a:t>1 uur beweging per dag op school</a:t>
            </a:r>
          </a:p>
          <a:p>
            <a:r>
              <a:rPr lang="nl-BE" dirty="0" smtClean="0"/>
              <a:t>Verplicht het kleuteronderwijs</a:t>
            </a:r>
          </a:p>
          <a:p>
            <a:r>
              <a:rPr lang="nl-BE" dirty="0" smtClean="0"/>
              <a:t>Nederigheid als basishouding omwille van het onbekende</a:t>
            </a:r>
          </a:p>
          <a:p>
            <a:r>
              <a:rPr lang="nl-BE" dirty="0" smtClean="0"/>
              <a:t>Een pakje tijd!</a:t>
            </a:r>
            <a:endParaRPr lang="nl-BE" dirty="0"/>
          </a:p>
        </p:txBody>
      </p:sp>
    </p:spTree>
    <p:extLst>
      <p:ext uri="{BB962C8B-B14F-4D97-AF65-F5344CB8AC3E}">
        <p14:creationId xmlns:p14="http://schemas.microsoft.com/office/powerpoint/2010/main" val="3991257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274638"/>
            <a:ext cx="8686800" cy="2146250"/>
          </a:xfrm>
        </p:spPr>
        <p:txBody>
          <a:bodyPr>
            <a:noAutofit/>
          </a:bodyPr>
          <a:lstStyle/>
          <a:p>
            <a:pPr algn="ctr"/>
            <a:r>
              <a:rPr lang="nl-BE" sz="4000" dirty="0" smtClean="0"/>
              <a:t>Stelling: kinderen </a:t>
            </a:r>
            <a:r>
              <a:rPr lang="nl-BE" sz="4000" dirty="0"/>
              <a:t>komen naar school om te leren. Maar… Wat is dat: leren?</a:t>
            </a:r>
          </a:p>
        </p:txBody>
      </p:sp>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3550613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1772816"/>
            <a:ext cx="9144000" cy="352451"/>
          </a:xfrm>
        </p:spPr>
        <p:txBody>
          <a:bodyPr>
            <a:normAutofit fontScale="90000"/>
          </a:bodyPr>
          <a:lstStyle/>
          <a:p>
            <a:r>
              <a:rPr lang="nl-BE" dirty="0" smtClean="0"/>
              <a:t>Leren </a:t>
            </a:r>
            <a:r>
              <a:rPr lang="nl-BE" dirty="0"/>
              <a:t>is het bewust verwerven van kennis, vaardigheden en attitudes die als doel hebben later op zo zelfstandig mogelijke wijze in het leven te kunnen staan en dit binnen een bepaalde cultuur.</a:t>
            </a:r>
            <a:br>
              <a:rPr lang="nl-BE" dirty="0"/>
            </a:br>
            <a:r>
              <a:rPr lang="nl-BE" dirty="0"/>
              <a:t> </a:t>
            </a:r>
          </a:p>
        </p:txBody>
      </p:sp>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2527157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Problemen bij het leren…</a:t>
            </a:r>
            <a:endParaRPr lang="nl-BE" dirty="0"/>
          </a:p>
        </p:txBody>
      </p:sp>
      <p:sp>
        <p:nvSpPr>
          <p:cNvPr id="3" name="Tijdelijke aanduiding voor inhoud 2"/>
          <p:cNvSpPr>
            <a:spLocks noGrp="1"/>
          </p:cNvSpPr>
          <p:nvPr>
            <p:ph idx="1"/>
          </p:nvPr>
        </p:nvSpPr>
        <p:spPr/>
        <p:txBody>
          <a:bodyPr>
            <a:noAutofit/>
          </a:bodyPr>
          <a:lstStyle/>
          <a:p>
            <a:r>
              <a:rPr lang="nl-BE" sz="4400" dirty="0" smtClean="0"/>
              <a:t>Kinderen die leerproblemen hebben omwille van aanleg, stoornissen of handicap (</a:t>
            </a:r>
            <a:r>
              <a:rPr lang="nl-BE" sz="4400" dirty="0" err="1" smtClean="0"/>
              <a:t>nature</a:t>
            </a:r>
            <a:r>
              <a:rPr lang="nl-BE" sz="4400" dirty="0" smtClean="0"/>
              <a:t>)</a:t>
            </a:r>
          </a:p>
          <a:p>
            <a:endParaRPr lang="nl-BE" sz="4400" dirty="0"/>
          </a:p>
          <a:p>
            <a:r>
              <a:rPr lang="nl-BE" sz="4400" dirty="0" smtClean="0"/>
              <a:t>Kinderen die problemen hebben omwille van de omgeving waarbinnen ze opgroeien. (</a:t>
            </a:r>
            <a:r>
              <a:rPr lang="nl-BE" sz="4400" dirty="0" err="1" smtClean="0"/>
              <a:t>nurture</a:t>
            </a:r>
            <a:r>
              <a:rPr lang="nl-BE" sz="4400" dirty="0" smtClean="0"/>
              <a:t>)</a:t>
            </a:r>
          </a:p>
          <a:p>
            <a:pPr marL="0" indent="0">
              <a:buNone/>
            </a:pPr>
            <a:endParaRPr lang="nl-BE" sz="4400" dirty="0"/>
          </a:p>
        </p:txBody>
      </p:sp>
    </p:spTree>
    <p:extLst>
      <p:ext uri="{BB962C8B-B14F-4D97-AF65-F5344CB8AC3E}">
        <p14:creationId xmlns:p14="http://schemas.microsoft.com/office/powerpoint/2010/main" val="1995022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Een hulpmiddel: het ICF-model</a:t>
            </a:r>
            <a:endParaRPr lang="nl-BE" dirty="0"/>
          </a:p>
        </p:txBody>
      </p:sp>
      <p:pic>
        <p:nvPicPr>
          <p:cNvPr id="5" name="Tijdelijke aanduiding voor inhoud 4"/>
          <p:cNvPicPr>
            <a:picLocks noGrp="1" noChangeAspect="1"/>
          </p:cNvPicPr>
          <p:nvPr>
            <p:ph idx="1"/>
          </p:nvPr>
        </p:nvPicPr>
        <p:blipFill>
          <a:blip r:embed="rId2"/>
          <a:stretch>
            <a:fillRect/>
          </a:stretch>
        </p:blipFill>
        <p:spPr>
          <a:xfrm>
            <a:off x="1540140" y="1349056"/>
            <a:ext cx="8794305" cy="5508944"/>
          </a:xfrm>
          <a:prstGeom prst="rect">
            <a:avLst/>
          </a:prstGeom>
        </p:spPr>
      </p:pic>
    </p:spTree>
    <p:extLst>
      <p:ext uri="{BB962C8B-B14F-4D97-AF65-F5344CB8AC3E}">
        <p14:creationId xmlns:p14="http://schemas.microsoft.com/office/powerpoint/2010/main" val="3630867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Kinderen die problemen hebben omwille van de omgeving waarbinnen ze opgroeien. (</a:t>
            </a:r>
            <a:r>
              <a:rPr lang="nl-BE" dirty="0" err="1"/>
              <a:t>nurture</a:t>
            </a:r>
            <a:r>
              <a:rPr lang="nl-BE" dirty="0"/>
              <a:t>)</a:t>
            </a:r>
            <a:br>
              <a:rPr lang="nl-BE" dirty="0"/>
            </a:br>
            <a:endParaRPr lang="nl-BE" dirty="0"/>
          </a:p>
        </p:txBody>
      </p:sp>
      <p:sp>
        <p:nvSpPr>
          <p:cNvPr id="3" name="Tijdelijke aanduiding voor inhoud 2"/>
          <p:cNvSpPr>
            <a:spLocks noGrp="1"/>
          </p:cNvSpPr>
          <p:nvPr>
            <p:ph idx="1"/>
          </p:nvPr>
        </p:nvSpPr>
        <p:spPr>
          <a:xfrm>
            <a:off x="838200" y="1825624"/>
            <a:ext cx="10515600" cy="4897293"/>
          </a:xfrm>
        </p:spPr>
        <p:txBody>
          <a:bodyPr>
            <a:normAutofit fontScale="92500"/>
          </a:bodyPr>
          <a:lstStyle/>
          <a:p>
            <a:pPr marL="0" indent="0">
              <a:buNone/>
            </a:pPr>
            <a:r>
              <a:rPr lang="nl-BE" sz="3600" dirty="0" smtClean="0"/>
              <a:t>2 mogelijkheden: </a:t>
            </a:r>
          </a:p>
          <a:p>
            <a:pPr marL="0" indent="0">
              <a:buNone/>
            </a:pPr>
            <a:endParaRPr lang="nl-BE" sz="3600" dirty="0"/>
          </a:p>
          <a:p>
            <a:pPr marL="514350" indent="-514350">
              <a:buAutoNum type="arabicPeriod"/>
            </a:pPr>
            <a:r>
              <a:rPr lang="nl-BE" sz="3600" dirty="0" smtClean="0"/>
              <a:t>Opgroeien in niet of te weinig geletterde omgeving (non-</a:t>
            </a:r>
            <a:r>
              <a:rPr lang="nl-BE" sz="3600" dirty="0" err="1" smtClean="0"/>
              <a:t>literacy</a:t>
            </a:r>
            <a:r>
              <a:rPr lang="nl-BE" sz="3600" dirty="0" smtClean="0"/>
              <a:t> </a:t>
            </a:r>
            <a:r>
              <a:rPr lang="nl-BE" sz="3600" dirty="0" err="1" smtClean="0"/>
              <a:t>oriented</a:t>
            </a:r>
            <a:r>
              <a:rPr lang="nl-BE" sz="3600" dirty="0" smtClean="0"/>
              <a:t>): geen gerichtheid op lezen, schrijven, …</a:t>
            </a:r>
          </a:p>
          <a:p>
            <a:pPr marL="514350" indent="-514350">
              <a:buAutoNum type="arabicPeriod"/>
            </a:pPr>
            <a:r>
              <a:rPr lang="nl-BE" sz="3600" dirty="0" smtClean="0"/>
              <a:t>Opgroeien in een cultureel gedepriveerde omgeving: de kinderen blijven binnen hun omgeving verstoken van cultuur. </a:t>
            </a:r>
          </a:p>
          <a:p>
            <a:pPr marL="0" indent="0">
              <a:buNone/>
            </a:pPr>
            <a:r>
              <a:rPr lang="nl-BE" sz="3600" dirty="0" smtClean="0"/>
              <a:t>≠ kinderen die een andere cultuur meekrijgen van thuis dan deze van de school.</a:t>
            </a:r>
          </a:p>
          <a:p>
            <a:pPr marL="0" indent="0">
              <a:buNone/>
            </a:pPr>
            <a:endParaRPr lang="nl-BE" dirty="0"/>
          </a:p>
          <a:p>
            <a:pPr marL="0" indent="0">
              <a:buNone/>
            </a:pPr>
            <a:endParaRPr lang="nl-BE" dirty="0" smtClean="0">
              <a:solidFill>
                <a:srgbClr val="FF0000"/>
              </a:solidFill>
            </a:endParaRPr>
          </a:p>
        </p:txBody>
      </p:sp>
    </p:spTree>
    <p:extLst>
      <p:ext uri="{BB962C8B-B14F-4D97-AF65-F5344CB8AC3E}">
        <p14:creationId xmlns:p14="http://schemas.microsoft.com/office/powerpoint/2010/main" val="3255530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Conflict schoolcurriculum vs</a:t>
            </a:r>
            <a:r>
              <a:rPr lang="nl-BE" dirty="0"/>
              <a:t>.</a:t>
            </a:r>
            <a:r>
              <a:rPr lang="nl-BE" dirty="0" smtClean="0"/>
              <a:t> </a:t>
            </a:r>
            <a:r>
              <a:rPr lang="nl-BE" dirty="0" err="1" smtClean="0"/>
              <a:t>kindnoden</a:t>
            </a:r>
            <a:endParaRPr lang="nl-BE" dirty="0"/>
          </a:p>
        </p:txBody>
      </p:sp>
      <p:sp>
        <p:nvSpPr>
          <p:cNvPr id="3" name="Tijdelijke aanduiding voor inhoud 2"/>
          <p:cNvSpPr>
            <a:spLocks noGrp="1"/>
          </p:cNvSpPr>
          <p:nvPr>
            <p:ph idx="1"/>
          </p:nvPr>
        </p:nvSpPr>
        <p:spPr/>
        <p:txBody>
          <a:bodyPr/>
          <a:lstStyle/>
          <a:p>
            <a:r>
              <a:rPr lang="nl-BE" dirty="0" smtClean="0"/>
              <a:t>Een van de belangrijkste redenen waarom deze kinderen falen op school is omdat de school niet is aangepast aan de ervaringen of het gebrek aan ervaringen van het kind. Het curriculum (eindtermen) is gebaseerd op de ervaringen van het ‘geletterde’ kind.</a:t>
            </a:r>
          </a:p>
          <a:p>
            <a:r>
              <a:rPr lang="nl-BE" dirty="0" smtClean="0"/>
              <a:t>Als we kinderen in onze school willen laten leren, dan zullen we de voorwaarden van ervaringen (geletterdheid) moeten aanbieden.</a:t>
            </a:r>
            <a:endParaRPr lang="nl-BE" dirty="0"/>
          </a:p>
        </p:txBody>
      </p:sp>
    </p:spTree>
    <p:extLst>
      <p:ext uri="{BB962C8B-B14F-4D97-AF65-F5344CB8AC3E}">
        <p14:creationId xmlns:p14="http://schemas.microsoft.com/office/powerpoint/2010/main" val="2733583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857251"/>
            <a:ext cx="9144000" cy="873424"/>
          </a:xfrm>
        </p:spPr>
        <p:txBody>
          <a:bodyPr>
            <a:normAutofit fontScale="90000"/>
          </a:bodyPr>
          <a:lstStyle/>
          <a:p>
            <a:r>
              <a:rPr lang="nl-BE" dirty="0"/>
              <a:t>De weg naar de oplossing: de leercirkel </a:t>
            </a:r>
            <a:r>
              <a:rPr lang="nl-BE" dirty="0" smtClean="0"/>
              <a:t/>
            </a:r>
            <a:br>
              <a:rPr lang="nl-BE" dirty="0" smtClean="0"/>
            </a:br>
            <a:r>
              <a:rPr lang="nl-BE" sz="1800" dirty="0"/>
              <a:t>(A. Janssens)</a:t>
            </a:r>
            <a:endParaRPr lang="nl-BE" sz="1500" dirty="0"/>
          </a:p>
        </p:txBody>
      </p:sp>
      <p:pic>
        <p:nvPicPr>
          <p:cNvPr id="5" name="Tijdelijke aanduiding voor inhoud 4"/>
          <p:cNvPicPr>
            <a:picLocks noGrp="1" noChangeAspect="1"/>
          </p:cNvPicPr>
          <p:nvPr>
            <p:ph idx="1"/>
          </p:nvPr>
        </p:nvPicPr>
        <p:blipFill>
          <a:blip r:embed="rId2"/>
          <a:stretch>
            <a:fillRect/>
          </a:stretch>
        </p:blipFill>
        <p:spPr>
          <a:xfrm>
            <a:off x="701924" y="1840885"/>
            <a:ext cx="9966076" cy="5073292"/>
          </a:xfrm>
          <a:prstGeom prst="rect">
            <a:avLst/>
          </a:prstGeom>
        </p:spPr>
      </p:pic>
    </p:spTree>
    <p:extLst>
      <p:ext uri="{BB962C8B-B14F-4D97-AF65-F5344CB8AC3E}">
        <p14:creationId xmlns:p14="http://schemas.microsoft.com/office/powerpoint/2010/main" val="2262920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5125"/>
            <a:ext cx="12192000" cy="1325563"/>
          </a:xfrm>
        </p:spPr>
        <p:txBody>
          <a:bodyPr/>
          <a:lstStyle/>
          <a:p>
            <a:r>
              <a:rPr lang="nl-BE" dirty="0" smtClean="0">
                <a:hlinkClick r:id="rId2"/>
              </a:rPr>
              <a:t>www.CeSMOO.be</a:t>
            </a:r>
            <a:r>
              <a:rPr lang="nl-BE" dirty="0" smtClean="0"/>
              <a:t> /</a:t>
            </a:r>
            <a:r>
              <a:rPr lang="nl-BE" dirty="0" smtClean="0">
                <a:hlinkClick r:id="rId3"/>
              </a:rPr>
              <a:t>mail@CeSMOO.be</a:t>
            </a:r>
            <a:r>
              <a:rPr lang="nl-BE" dirty="0" smtClean="0"/>
              <a:t>/0496/054091 </a:t>
            </a:r>
            <a:endParaRPr lang="nl-BE" dirty="0"/>
          </a:p>
        </p:txBody>
      </p:sp>
      <p:pic>
        <p:nvPicPr>
          <p:cNvPr id="4" name="Tijdelijke aanduiding voor inhoud 3"/>
          <p:cNvPicPr>
            <a:picLocks noGrp="1" noChangeAspect="1"/>
          </p:cNvPicPr>
          <p:nvPr>
            <p:ph idx="1"/>
          </p:nvPr>
        </p:nvPicPr>
        <p:blipFill>
          <a:blip r:embed="rId4"/>
          <a:stretch>
            <a:fillRect/>
          </a:stretch>
        </p:blipFill>
        <p:spPr>
          <a:xfrm>
            <a:off x="4166559" y="1825624"/>
            <a:ext cx="3470782" cy="4899159"/>
          </a:xfrm>
          <a:prstGeom prst="rect">
            <a:avLst/>
          </a:prstGeom>
        </p:spPr>
      </p:pic>
    </p:spTree>
    <p:extLst>
      <p:ext uri="{BB962C8B-B14F-4D97-AF65-F5344CB8AC3E}">
        <p14:creationId xmlns:p14="http://schemas.microsoft.com/office/powerpoint/2010/main" val="2412062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Maar ook… (A. Janssens)</a:t>
            </a:r>
            <a:endParaRPr lang="nl-BE" dirty="0"/>
          </a:p>
        </p:txBody>
      </p:sp>
      <p:sp>
        <p:nvSpPr>
          <p:cNvPr id="3" name="Tijdelijke aanduiding voor inhoud 2"/>
          <p:cNvSpPr>
            <a:spLocks noGrp="1"/>
          </p:cNvSpPr>
          <p:nvPr>
            <p:ph sz="half" idx="1"/>
          </p:nvPr>
        </p:nvSpPr>
        <p:spPr/>
        <p:txBody>
          <a:bodyPr/>
          <a:lstStyle/>
          <a:p>
            <a:r>
              <a:rPr lang="nl-BE" dirty="0" smtClean="0"/>
              <a:t>Armoede bij migratiegezinnen</a:t>
            </a:r>
          </a:p>
          <a:p>
            <a:endParaRPr lang="nl-BE" dirty="0"/>
          </a:p>
          <a:p>
            <a:pPr marL="0" indent="0">
              <a:buNone/>
            </a:pPr>
            <a:r>
              <a:rPr lang="nl-BE" dirty="0" smtClean="0"/>
              <a:t>Migratiegezinnen hebben vaak naast de typische (belemmerende) kenmerken van migratie ook de kenmerken van </a:t>
            </a:r>
            <a:r>
              <a:rPr lang="nl-BE" dirty="0" err="1" smtClean="0"/>
              <a:t>atmoede</a:t>
            </a:r>
            <a:r>
              <a:rPr lang="nl-BE" dirty="0" smtClean="0"/>
              <a:t> gemeen </a:t>
            </a:r>
            <a:endParaRPr lang="nl-BE" dirty="0"/>
          </a:p>
        </p:txBody>
      </p:sp>
      <p:sp>
        <p:nvSpPr>
          <p:cNvPr id="4" name="Tijdelijke aanduiding voor inhoud 3"/>
          <p:cNvSpPr>
            <a:spLocks noGrp="1"/>
          </p:cNvSpPr>
          <p:nvPr>
            <p:ph sz="half" idx="2"/>
          </p:nvPr>
        </p:nvSpPr>
        <p:spPr/>
        <p:txBody>
          <a:bodyPr/>
          <a:lstStyle/>
          <a:p>
            <a:r>
              <a:rPr lang="nl-BE" dirty="0" smtClean="0"/>
              <a:t>De nieuwe kansarmen</a:t>
            </a:r>
          </a:p>
          <a:p>
            <a:endParaRPr lang="nl-BE" dirty="0"/>
          </a:p>
          <a:p>
            <a:pPr marL="0" indent="0">
              <a:buNone/>
            </a:pPr>
            <a:r>
              <a:rPr lang="nl-BE" dirty="0" smtClean="0"/>
              <a:t>kinderen uit zeer rijke gezinnen die materiaal alles hebben, maar veel warmte, genegenheid, kortom liefde tekort komen</a:t>
            </a:r>
            <a:endParaRPr lang="nl-BE" dirty="0"/>
          </a:p>
        </p:txBody>
      </p:sp>
    </p:spTree>
    <p:extLst>
      <p:ext uri="{BB962C8B-B14F-4D97-AF65-F5344CB8AC3E}">
        <p14:creationId xmlns:p14="http://schemas.microsoft.com/office/powerpoint/2010/main" val="94112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leerkrachten denken…</a:t>
            </a:r>
            <a:endParaRPr lang="nl-BE" dirty="0"/>
          </a:p>
        </p:txBody>
      </p:sp>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38718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nvPr>
        </p:nvGraphicFramePr>
        <p:xfrm>
          <a:off x="1524001" y="1013749"/>
          <a:ext cx="9144002" cy="6350440"/>
        </p:xfrm>
        <a:graphic>
          <a:graphicData uri="http://schemas.openxmlformats.org/drawingml/2006/table">
            <a:tbl>
              <a:tblPr firstRow="1" firstCol="1" bandRow="1">
                <a:tableStyleId>{5C22544A-7EE6-4342-B048-85BDC9FD1C3A}</a:tableStyleId>
              </a:tblPr>
              <a:tblGrid>
                <a:gridCol w="6860979"/>
                <a:gridCol w="1241766"/>
                <a:gridCol w="1041257"/>
              </a:tblGrid>
              <a:tr h="713510">
                <a:tc>
                  <a:txBody>
                    <a:bodyPr/>
                    <a:lstStyle/>
                    <a:p>
                      <a:pPr>
                        <a:lnSpc>
                          <a:spcPct val="115000"/>
                        </a:lnSpc>
                        <a:spcAft>
                          <a:spcPts val="0"/>
                        </a:spcAft>
                      </a:pPr>
                      <a:r>
                        <a:rPr lang="nl-BE" sz="3200" dirty="0">
                          <a:effectLst/>
                        </a:rPr>
                        <a:t>kenmerk</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Aantal x genoemd</a:t>
                      </a:r>
                      <a:endParaRPr lang="nl-BE" sz="1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Uit … </a:t>
                      </a:r>
                    </a:p>
                    <a:p>
                      <a:pPr>
                        <a:lnSpc>
                          <a:spcPct val="115000"/>
                        </a:lnSpc>
                        <a:spcAft>
                          <a:spcPts val="0"/>
                        </a:spcAft>
                      </a:pPr>
                      <a:r>
                        <a:rPr lang="nl-BE" sz="1800" dirty="0">
                          <a:effectLst/>
                        </a:rPr>
                        <a:t>≠ scholen </a:t>
                      </a:r>
                      <a:endParaRPr lang="nl-BE" sz="1800" dirty="0">
                        <a:effectLst/>
                        <a:latin typeface="Verdana"/>
                        <a:ea typeface="Calibri"/>
                        <a:cs typeface="Times New Roman"/>
                      </a:endParaRPr>
                    </a:p>
                  </a:txBody>
                  <a:tcPr marL="68580" marR="68580" marT="0" marB="0"/>
                </a:tc>
              </a:tr>
              <a:tr h="563693">
                <a:tc>
                  <a:txBody>
                    <a:bodyPr/>
                    <a:lstStyle/>
                    <a:p>
                      <a:pPr>
                        <a:lnSpc>
                          <a:spcPct val="115000"/>
                        </a:lnSpc>
                        <a:spcAft>
                          <a:spcPts val="0"/>
                        </a:spcAft>
                      </a:pPr>
                      <a:r>
                        <a:rPr lang="nl-BE" sz="3200" dirty="0">
                          <a:effectLst/>
                        </a:rPr>
                        <a:t>Financiële problemen</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79</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7</a:t>
                      </a:r>
                      <a:endParaRPr lang="nl-BE" sz="1800" dirty="0">
                        <a:effectLst/>
                        <a:latin typeface="Verdana"/>
                        <a:ea typeface="Calibri"/>
                        <a:cs typeface="Times New Roman"/>
                      </a:endParaRPr>
                    </a:p>
                  </a:txBody>
                  <a:tcPr marL="68580" marR="68580" marT="0" marB="0"/>
                </a:tc>
              </a:tr>
              <a:tr h="563693">
                <a:tc>
                  <a:txBody>
                    <a:bodyPr/>
                    <a:lstStyle/>
                    <a:p>
                      <a:pPr>
                        <a:lnSpc>
                          <a:spcPct val="115000"/>
                        </a:lnSpc>
                        <a:spcAft>
                          <a:spcPts val="0"/>
                        </a:spcAft>
                      </a:pPr>
                      <a:r>
                        <a:rPr lang="nl-BE" sz="3200" dirty="0">
                          <a:effectLst/>
                        </a:rPr>
                        <a:t>Sociaal geïsoleerd</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33</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7</a:t>
                      </a:r>
                      <a:endParaRPr lang="nl-BE" sz="1800" dirty="0">
                        <a:effectLst/>
                        <a:latin typeface="Verdana"/>
                        <a:ea typeface="Calibri"/>
                        <a:cs typeface="Times New Roman"/>
                      </a:endParaRPr>
                    </a:p>
                  </a:txBody>
                  <a:tcPr marL="68580" marR="68580" marT="0" marB="0"/>
                </a:tc>
              </a:tr>
              <a:tr h="563693">
                <a:tc>
                  <a:txBody>
                    <a:bodyPr/>
                    <a:lstStyle/>
                    <a:p>
                      <a:pPr>
                        <a:lnSpc>
                          <a:spcPct val="115000"/>
                        </a:lnSpc>
                        <a:spcAft>
                          <a:spcPts val="0"/>
                        </a:spcAft>
                      </a:pPr>
                      <a:r>
                        <a:rPr lang="nl-BE" sz="3200" dirty="0">
                          <a:effectLst/>
                        </a:rPr>
                        <a:t>Scholing van de ouders</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30</a:t>
                      </a:r>
                      <a:endParaRPr lang="nl-BE" sz="1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6</a:t>
                      </a:r>
                      <a:endParaRPr lang="nl-BE" sz="1800" dirty="0">
                        <a:effectLst/>
                        <a:latin typeface="Verdana"/>
                        <a:ea typeface="Calibri"/>
                        <a:cs typeface="Times New Roman"/>
                      </a:endParaRPr>
                    </a:p>
                  </a:txBody>
                  <a:tcPr marL="68580" marR="68580" marT="0" marB="0"/>
                </a:tc>
              </a:tr>
              <a:tr h="563693">
                <a:tc>
                  <a:txBody>
                    <a:bodyPr/>
                    <a:lstStyle/>
                    <a:p>
                      <a:pPr>
                        <a:lnSpc>
                          <a:spcPct val="115000"/>
                        </a:lnSpc>
                        <a:spcAft>
                          <a:spcPts val="0"/>
                        </a:spcAft>
                      </a:pPr>
                      <a:r>
                        <a:rPr lang="nl-BE" sz="3200" dirty="0">
                          <a:effectLst/>
                        </a:rPr>
                        <a:t>Slechte hygiëne/gezondheid</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28</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6</a:t>
                      </a:r>
                      <a:endParaRPr lang="nl-BE" sz="1800" dirty="0">
                        <a:effectLst/>
                        <a:latin typeface="Verdana"/>
                        <a:ea typeface="Calibri"/>
                        <a:cs typeface="Times New Roman"/>
                      </a:endParaRPr>
                    </a:p>
                  </a:txBody>
                  <a:tcPr marL="68580" marR="68580" marT="0" marB="0"/>
                </a:tc>
              </a:tr>
              <a:tr h="563693">
                <a:tc>
                  <a:txBody>
                    <a:bodyPr/>
                    <a:lstStyle/>
                    <a:p>
                      <a:pPr>
                        <a:lnSpc>
                          <a:spcPct val="115000"/>
                        </a:lnSpc>
                        <a:spcAft>
                          <a:spcPts val="0"/>
                        </a:spcAft>
                      </a:pPr>
                      <a:r>
                        <a:rPr lang="nl-BE" sz="3200" dirty="0">
                          <a:effectLst/>
                        </a:rPr>
                        <a:t>Onverzorgde kledij</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27</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4</a:t>
                      </a:r>
                      <a:endParaRPr lang="nl-BE" sz="1800" dirty="0">
                        <a:effectLst/>
                        <a:latin typeface="Verdana"/>
                        <a:ea typeface="Calibri"/>
                        <a:cs typeface="Times New Roman"/>
                      </a:endParaRPr>
                    </a:p>
                  </a:txBody>
                  <a:tcPr marL="68580" marR="68580" marT="0" marB="0"/>
                </a:tc>
              </a:tr>
              <a:tr h="563693">
                <a:tc>
                  <a:txBody>
                    <a:bodyPr/>
                    <a:lstStyle/>
                    <a:p>
                      <a:pPr>
                        <a:lnSpc>
                          <a:spcPct val="115000"/>
                        </a:lnSpc>
                        <a:spcAft>
                          <a:spcPts val="0"/>
                        </a:spcAft>
                      </a:pPr>
                      <a:r>
                        <a:rPr lang="nl-BE" sz="3200" dirty="0">
                          <a:effectLst/>
                        </a:rPr>
                        <a:t>Ongezonde/onvoldoende voeding</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26</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3</a:t>
                      </a:r>
                      <a:endParaRPr lang="nl-BE" sz="1800" dirty="0">
                        <a:effectLst/>
                        <a:latin typeface="Verdana"/>
                        <a:ea typeface="Calibri"/>
                        <a:cs typeface="Times New Roman"/>
                      </a:endParaRPr>
                    </a:p>
                  </a:txBody>
                  <a:tcPr marL="68580" marR="68580" marT="0" marB="0"/>
                </a:tc>
              </a:tr>
              <a:tr h="563693">
                <a:tc>
                  <a:txBody>
                    <a:bodyPr/>
                    <a:lstStyle/>
                    <a:p>
                      <a:pPr>
                        <a:lnSpc>
                          <a:spcPct val="115000"/>
                        </a:lnSpc>
                        <a:spcAft>
                          <a:spcPts val="0"/>
                        </a:spcAft>
                      </a:pPr>
                      <a:r>
                        <a:rPr lang="nl-BE" sz="3200" dirty="0">
                          <a:effectLst/>
                        </a:rPr>
                        <a:t>Slechte woning</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24</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5</a:t>
                      </a:r>
                      <a:endParaRPr lang="nl-BE" sz="1800" dirty="0">
                        <a:effectLst/>
                        <a:latin typeface="Verdana"/>
                        <a:ea typeface="Calibri"/>
                        <a:cs typeface="Times New Roman"/>
                      </a:endParaRPr>
                    </a:p>
                  </a:txBody>
                  <a:tcPr marL="68580" marR="68580" marT="0" marB="0"/>
                </a:tc>
              </a:tr>
              <a:tr h="563693">
                <a:tc>
                  <a:txBody>
                    <a:bodyPr/>
                    <a:lstStyle/>
                    <a:p>
                      <a:pPr>
                        <a:lnSpc>
                          <a:spcPct val="115000"/>
                        </a:lnSpc>
                        <a:spcAft>
                          <a:spcPts val="0"/>
                        </a:spcAft>
                      </a:pPr>
                      <a:r>
                        <a:rPr lang="nl-BE" sz="3200" dirty="0">
                          <a:effectLst/>
                        </a:rPr>
                        <a:t>taalachterstand</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22</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6</a:t>
                      </a:r>
                      <a:endParaRPr lang="nl-BE" sz="1800" dirty="0">
                        <a:effectLst/>
                        <a:latin typeface="Verdana"/>
                        <a:ea typeface="Calibri"/>
                        <a:cs typeface="Times New Roman"/>
                      </a:endParaRPr>
                    </a:p>
                  </a:txBody>
                  <a:tcPr marL="68580" marR="68580" marT="0" marB="0"/>
                </a:tc>
              </a:tr>
              <a:tr h="563693">
                <a:tc>
                  <a:txBody>
                    <a:bodyPr/>
                    <a:lstStyle/>
                    <a:p>
                      <a:pPr>
                        <a:lnSpc>
                          <a:spcPct val="115000"/>
                        </a:lnSpc>
                        <a:spcAft>
                          <a:spcPts val="0"/>
                        </a:spcAft>
                      </a:pPr>
                      <a:r>
                        <a:rPr lang="nl-BE" sz="3200" dirty="0">
                          <a:effectLst/>
                        </a:rPr>
                        <a:t>Te weinig kansen om te ontwikkelen</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20</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5</a:t>
                      </a:r>
                      <a:endParaRPr lang="nl-BE" sz="1800" dirty="0">
                        <a:effectLst/>
                        <a:latin typeface="Verdana"/>
                        <a:ea typeface="Calibri"/>
                        <a:cs typeface="Times New Roman"/>
                      </a:endParaRPr>
                    </a:p>
                  </a:txBody>
                  <a:tcPr marL="68580" marR="68580" marT="0" marB="0"/>
                </a:tc>
              </a:tr>
              <a:tr h="563693">
                <a:tc>
                  <a:txBody>
                    <a:bodyPr/>
                    <a:lstStyle/>
                    <a:p>
                      <a:pPr>
                        <a:lnSpc>
                          <a:spcPct val="115000"/>
                        </a:lnSpc>
                        <a:spcAft>
                          <a:spcPts val="0"/>
                        </a:spcAft>
                      </a:pPr>
                      <a:r>
                        <a:rPr lang="nl-BE" sz="3200" dirty="0">
                          <a:effectLst/>
                        </a:rPr>
                        <a:t>Geen begeleiding thuis</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17</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2</a:t>
                      </a:r>
                      <a:endParaRPr lang="nl-BE" sz="1800" dirty="0">
                        <a:effectLst/>
                        <a:latin typeface="Verdana"/>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524000" y="59639"/>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nl-BE" sz="2800" dirty="0">
                <a:latin typeface="Verdana" pitchFamily="34" charset="0"/>
                <a:ea typeface="Calibri" pitchFamily="34" charset="0"/>
                <a:cs typeface="Times New Roman" pitchFamily="18" charset="0"/>
              </a:rPr>
              <a:t>Wat zijn volgens jou </a:t>
            </a:r>
            <a:r>
              <a:rPr lang="nl-BE" sz="2800" b="1" dirty="0">
                <a:latin typeface="Verdana" pitchFamily="34" charset="0"/>
                <a:ea typeface="Calibri" pitchFamily="34" charset="0"/>
                <a:cs typeface="Times New Roman" pitchFamily="18" charset="0"/>
              </a:rPr>
              <a:t>algemene kenmerken</a:t>
            </a:r>
            <a:r>
              <a:rPr lang="nl-BE" sz="2800" dirty="0">
                <a:latin typeface="Verdana" pitchFamily="34" charset="0"/>
                <a:ea typeface="Calibri" pitchFamily="34" charset="0"/>
                <a:cs typeface="Times New Roman" pitchFamily="18" charset="0"/>
              </a:rPr>
              <a:t> van </a:t>
            </a:r>
            <a:r>
              <a:rPr lang="nl-BE" sz="2800" dirty="0" err="1">
                <a:latin typeface="Verdana" pitchFamily="34" charset="0"/>
                <a:ea typeface="Calibri" pitchFamily="34" charset="0"/>
                <a:cs typeface="Times New Roman" pitchFamily="18" charset="0"/>
              </a:rPr>
              <a:t>kansarmoede</a:t>
            </a:r>
            <a:r>
              <a:rPr lang="nl-BE" sz="2800" dirty="0">
                <a:latin typeface="Verdana" pitchFamily="34" charset="0"/>
                <a:ea typeface="Calibri" pitchFamily="34" charset="0"/>
                <a:cs typeface="Times New Roman" pitchFamily="18" charset="0"/>
              </a:rPr>
              <a:t>?</a:t>
            </a:r>
            <a:endParaRPr lang="nl-BE" sz="2800" dirty="0">
              <a:latin typeface="Arial" pitchFamily="34" charset="0"/>
              <a:cs typeface="Arial" pitchFamily="34" charset="0"/>
            </a:endParaRPr>
          </a:p>
        </p:txBody>
      </p:sp>
    </p:spTree>
    <p:extLst>
      <p:ext uri="{BB962C8B-B14F-4D97-AF65-F5344CB8AC3E}">
        <p14:creationId xmlns:p14="http://schemas.microsoft.com/office/powerpoint/2010/main" val="39125868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2323</Words>
  <Application>Microsoft Office PowerPoint</Application>
  <PresentationFormat>Aangepast</PresentationFormat>
  <Paragraphs>446</Paragraphs>
  <Slides>68</Slides>
  <Notes>0</Notes>
  <HiddenSlides>0</HiddenSlides>
  <MMClips>0</MMClips>
  <ScaleCrop>false</ScaleCrop>
  <HeadingPairs>
    <vt:vector size="4" baseType="variant">
      <vt:variant>
        <vt:lpstr>Thema</vt:lpstr>
      </vt:variant>
      <vt:variant>
        <vt:i4>1</vt:i4>
      </vt:variant>
      <vt:variant>
        <vt:lpstr>Diatitels</vt:lpstr>
      </vt:variant>
      <vt:variant>
        <vt:i4>68</vt:i4>
      </vt:variant>
    </vt:vector>
  </HeadingPairs>
  <TitlesOfParts>
    <vt:vector size="69" baseType="lpstr">
      <vt:lpstr>Kantoorthema</vt:lpstr>
      <vt:lpstr>  Een eerlijke kans Basisonderwijs voor kinderen in kansarmoede  een project met mensen in kansarmoede</vt:lpstr>
      <vt:lpstr>werkmethode</vt:lpstr>
      <vt:lpstr>PowerPoint-presentatie</vt:lpstr>
      <vt:lpstr>PowerPoint-presentatie</vt:lpstr>
      <vt:lpstr>Situatiegebonden armoede vs. Transgenerationele armoede </vt:lpstr>
      <vt:lpstr>Stedelijke armoede vs. Plattelandsarmoede </vt:lpstr>
      <vt:lpstr>Maar ook… (A. Janssens)</vt:lpstr>
      <vt:lpstr>Wat leerkrachten denken…</vt:lpstr>
      <vt:lpstr>PowerPoint-presentatie</vt:lpstr>
      <vt:lpstr>PowerPoint-presentatie</vt:lpstr>
      <vt:lpstr>PowerPoint-presentatie</vt:lpstr>
      <vt:lpstr>PowerPoint-presentatie</vt:lpstr>
      <vt:lpstr>PowerPoint-presentatie</vt:lpstr>
      <vt:lpstr>PowerPoint-presentatie</vt:lpstr>
      <vt:lpstr>Wat de kansarme zegt over kind zijn in kansarmoede…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Gevolgen van opgroeien in kansarmoede  voor het kind…</vt:lpstr>
      <vt:lpstr>PowerPoint-presentatie</vt:lpstr>
      <vt:lpstr>PowerPoint-presentatie</vt:lpstr>
      <vt:lpstr>Kader 1: GLOOT</vt:lpstr>
      <vt:lpstr>De weerhouden thema’s</vt:lpstr>
      <vt:lpstr>Opsplitsing van de thema’s</vt:lpstr>
      <vt:lpstr>Stress</vt:lpstr>
      <vt:lpstr>Gevolgen van chronische stress</vt:lpstr>
      <vt:lpstr>Een eigen identiteit heeft 4 belangrijke voorwaarden (Erikson): </vt:lpstr>
      <vt:lpstr>Voorwaarden voor een goede identiteitsontwikkeling: </vt:lpstr>
      <vt:lpstr>Hierbij is de periode van de adolescentie cruciaal, maar wat vooraf ging bepaalt mee! </vt:lpstr>
      <vt:lpstr>Binnen de 8 levensfasen (Erikson) die uiteindelijk leiden tot identiteit zijn de eerste 4 van zo groot belang dat elke leerkracht ze moet kennen… </vt:lpstr>
      <vt:lpstr>Vertrouwen &gt;&lt; wantrouwen Veilige basis/hechting </vt:lpstr>
      <vt:lpstr>PowerPoint-presentatie</vt:lpstr>
      <vt:lpstr>PowerPoint-presentatie</vt:lpstr>
      <vt:lpstr>PowerPoint-presentatie</vt:lpstr>
      <vt:lpstr>PowerPoint-presentatie</vt:lpstr>
      <vt:lpstr>PowerPoint-presentatie</vt:lpstr>
      <vt:lpstr>PowerPoint-presentatie</vt:lpstr>
      <vt:lpstr>PowerPoint-presentatie</vt:lpstr>
      <vt:lpstr>parentificatie</vt:lpstr>
      <vt:lpstr>autonomie &gt;&lt; schaamte en twijfel omgeving moedigt onafhankelijkheid en exploratiedrang aan  </vt:lpstr>
      <vt:lpstr>initiatief &gt;&lt; schuldgevoel omgeving moedigt initiatief en fantasie aan </vt:lpstr>
      <vt:lpstr>vlijt &gt;&lt; minderwaardigheid Zelfvertrouwen groeit door wat ik toon dat ik kan. </vt:lpstr>
      <vt:lpstr>BASIS:</vt:lpstr>
      <vt:lpstr>Jouw mening over wat je zelf waard bent, noemen we zelfbeeld</vt:lpstr>
      <vt:lpstr>Oorzaken van een negatief zelfbeeld</vt:lpstr>
      <vt:lpstr>Gevolgen van een gebrek aan zelfvertrouwen</vt:lpstr>
      <vt:lpstr>PowerPoint-presentatie</vt:lpstr>
      <vt:lpstr>5. basisbehoeften</vt:lpstr>
      <vt:lpstr>6. Cognitieve dysfuncties</vt:lpstr>
      <vt:lpstr>7. Taalachterstand</vt:lpstr>
      <vt:lpstr>8. communicatie</vt:lpstr>
      <vt:lpstr>9. Invloed van de cultuur om de  socio-emotionele ontwikkeling</vt:lpstr>
      <vt:lpstr>Algemene tips om te mijden!</vt:lpstr>
      <vt:lpstr>Algemene tips om wel te doen</vt:lpstr>
      <vt:lpstr>Stelling: kinderen komen naar school om te leren. Maar… Wat is dat: leren?</vt:lpstr>
      <vt:lpstr>Leren is het bewust verwerven van kennis, vaardigheden en attitudes die als doel hebben later op zo zelfstandig mogelijke wijze in het leven te kunnen staan en dit binnen een bepaalde cultuur.  </vt:lpstr>
      <vt:lpstr>Problemen bij het leren…</vt:lpstr>
      <vt:lpstr>Een hulpmiddel: het ICF-model</vt:lpstr>
      <vt:lpstr>Kinderen die problemen hebben omwille van de omgeving waarbinnen ze opgroeien. (nurture) </vt:lpstr>
      <vt:lpstr>Conflict schoolcurriculum vs. kindnoden</vt:lpstr>
      <vt:lpstr>De weg naar de oplossing: de leercirkel  (A. Janssens)</vt:lpstr>
      <vt:lpstr>www.CeSMOO.be /mail@CeSMOO.be/0496/054091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eerlijke kans Basisonderwijs voor kinderen in kansarmoede  een project met mensen in kansarmoede</dc:title>
  <dc:creator>cesmoo cesmoo</dc:creator>
  <cp:lastModifiedBy>Unknown</cp:lastModifiedBy>
  <cp:revision>2</cp:revision>
  <dcterms:created xsi:type="dcterms:W3CDTF">2015-05-07T07:08:16Z</dcterms:created>
  <dcterms:modified xsi:type="dcterms:W3CDTF">2015-05-07T18:17:25Z</dcterms:modified>
</cp:coreProperties>
</file>